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3" r:id="rId4"/>
    <p:sldId id="258" r:id="rId5"/>
    <p:sldId id="264" r:id="rId6"/>
    <p:sldId id="259" r:id="rId7"/>
    <p:sldId id="265" r:id="rId8"/>
    <p:sldId id="260" r:id="rId9"/>
    <p:sldId id="266" r:id="rId10"/>
    <p:sldId id="261" r:id="rId11"/>
    <p:sldId id="267" r:id="rId12"/>
    <p:sldId id="268" r:id="rId13"/>
    <p:sldId id="269" r:id="rId14"/>
    <p:sldId id="262" r:id="rId15"/>
    <p:sldId id="331" r:id="rId16"/>
    <p:sldId id="33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4222" autoAdjust="0"/>
  </p:normalViewPr>
  <p:slideViewPr>
    <p:cSldViewPr snapToGrid="0" snapToObjects="1">
      <p:cViewPr varScale="1">
        <p:scale>
          <a:sx n="85" d="100"/>
          <a:sy n="85" d="100"/>
        </p:scale>
        <p:origin x="65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77207-381D-436B-B633-167B85966CC9}" type="datetimeFigureOut">
              <a:rPr lang="fr-FR" smtClean="0"/>
              <a:t>29/04/2026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54C29-246E-4CA3-A68D-0544C40E3A12}" type="slidenum">
              <a:rPr lang="fr-FR" smtClean="0"/>
              <a:t>‹N°›</a:t>
            </a:fld>
            <a:endParaRPr lang="fr-FR"/>
          </a:p>
        </p:txBody>
      </p:sp>
    </p:spTree>
    <p:extLst>
      <p:ext uri="{BB962C8B-B14F-4D97-AF65-F5344CB8AC3E}">
        <p14:creationId xmlns:p14="http://schemas.microsoft.com/office/powerpoint/2010/main" val="77352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B2FF968-E073-101E-3491-D5B206EBAE5C}"/>
              </a:ext>
            </a:extLst>
          </p:cNvPr>
          <p:cNvSpPr>
            <a:spLocks noGrp="1" noRot="1" noChangeAspect="1" noChangeArrowheads="1" noTextEdit="1"/>
          </p:cNvSpPr>
          <p:nvPr>
            <p:ph type="sldImg"/>
          </p:nvPr>
        </p:nvSpPr>
        <p:spPr>
          <a:xfrm>
            <a:off x="1106488" y="801688"/>
            <a:ext cx="5346700" cy="4010025"/>
          </a:xfrm>
          <a:noFill/>
          <a:ln/>
          <a:extLst>
            <a:ext uri="{909E8E84-426E-40DD-AFC4-6F175D3DCCD1}">
              <a14:hiddenFill xmlns:a14="http://schemas.microsoft.com/office/drawing/2010/main">
                <a:solidFill>
                  <a:srgbClr val="FFFFFF"/>
                </a:solidFill>
              </a14:hiddenFill>
            </a:ext>
          </a:extLst>
        </p:spPr>
      </p:sp>
      <p:sp>
        <p:nvSpPr>
          <p:cNvPr id="88067" name="Rectangle 3">
            <a:extLst>
              <a:ext uri="{FF2B5EF4-FFF2-40B4-BE49-F238E27FC236}">
                <a16:creationId xmlns:a16="http://schemas.microsoft.com/office/drawing/2014/main" id="{DDF6BB43-F3E7-48CA-C465-DE0EDED46FA5}"/>
              </a:ext>
            </a:extLst>
          </p:cNvPr>
          <p:cNvSpPr txBox="1">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9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jpeg"/><Relationship Id="rId39" Type="http://schemas.openxmlformats.org/officeDocument/2006/relationships/image" Target="../media/image38.jpeg"/><Relationship Id="rId3" Type="http://schemas.openxmlformats.org/officeDocument/2006/relationships/notesSlide" Target="../notesSlides/notesSlide1.xml"/><Relationship Id="rId21" Type="http://schemas.openxmlformats.org/officeDocument/2006/relationships/image" Target="../media/image20.jpeg"/><Relationship Id="rId34" Type="http://schemas.openxmlformats.org/officeDocument/2006/relationships/image" Target="../media/image33.jpeg"/><Relationship Id="rId42" Type="http://schemas.openxmlformats.org/officeDocument/2006/relationships/image" Target="../media/image41.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33" Type="http://schemas.openxmlformats.org/officeDocument/2006/relationships/image" Target="../media/image32.jpeg"/><Relationship Id="rId38" Type="http://schemas.openxmlformats.org/officeDocument/2006/relationships/image" Target="../media/image37.jpeg"/><Relationship Id="rId2" Type="http://schemas.openxmlformats.org/officeDocument/2006/relationships/slideLayout" Target="../slideLayouts/slideLayout1.xml"/><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jpeg"/><Relationship Id="rId41" Type="http://schemas.openxmlformats.org/officeDocument/2006/relationships/image" Target="../media/image40.jpeg"/><Relationship Id="rId1" Type="http://schemas.openxmlformats.org/officeDocument/2006/relationships/audio" Target="file:///C:\WINDOWS\MEDIA\Lettre%20&#224;%20&#201;lise%20de%20Beethoven.rmi" TargetMode="Externa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32" Type="http://schemas.openxmlformats.org/officeDocument/2006/relationships/image" Target="../media/image31.jpeg"/><Relationship Id="rId37" Type="http://schemas.openxmlformats.org/officeDocument/2006/relationships/image" Target="../media/image36.jpeg"/><Relationship Id="rId40" Type="http://schemas.openxmlformats.org/officeDocument/2006/relationships/image" Target="../media/image39.jpeg"/><Relationship Id="rId45" Type="http://schemas.openxmlformats.org/officeDocument/2006/relationships/image" Target="../media/image44.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28" Type="http://schemas.openxmlformats.org/officeDocument/2006/relationships/image" Target="../media/image27.jpeg"/><Relationship Id="rId36" Type="http://schemas.openxmlformats.org/officeDocument/2006/relationships/image" Target="../media/image35.jpeg"/><Relationship Id="rId10" Type="http://schemas.openxmlformats.org/officeDocument/2006/relationships/image" Target="../media/image9.jpeg"/><Relationship Id="rId19" Type="http://schemas.openxmlformats.org/officeDocument/2006/relationships/image" Target="../media/image18.jpeg"/><Relationship Id="rId31" Type="http://schemas.openxmlformats.org/officeDocument/2006/relationships/image" Target="../media/image30.jpeg"/><Relationship Id="rId44" Type="http://schemas.openxmlformats.org/officeDocument/2006/relationships/image" Target="../media/image43.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 Id="rId27" Type="http://schemas.openxmlformats.org/officeDocument/2006/relationships/image" Target="../media/image26.jpeg"/><Relationship Id="rId30" Type="http://schemas.openxmlformats.org/officeDocument/2006/relationships/image" Target="../media/image29.jpeg"/><Relationship Id="rId35" Type="http://schemas.openxmlformats.org/officeDocument/2006/relationships/image" Target="../media/image34.jpeg"/><Relationship Id="rId43"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2" Type="http://schemas.openxmlformats.org/officeDocument/2006/relationships/hyperlink" Target="https://www.defense.gouv.fr/ministere/alice-rufo-ministre-deleguee-aupres-ministre-armees-anciens-combattan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9B44A25-8091-093B-FD57-D6625A8FCD1B}"/>
              </a:ext>
            </a:extLst>
          </p:cNvPr>
          <p:cNvPicPr>
            <a:picLocks noChangeAspect="1"/>
          </p:cNvPicPr>
          <p:nvPr/>
        </p:nvPicPr>
        <p:blipFill>
          <a:blip r:embed="rId2"/>
          <a:stretch>
            <a:fillRect/>
          </a:stretch>
        </p:blipFill>
        <p:spPr>
          <a:xfrm>
            <a:off x="0" y="977801"/>
            <a:ext cx="8229600" cy="4412158"/>
          </a:xfrm>
          <a:prstGeom prst="rect">
            <a:avLst/>
          </a:prstGeom>
        </p:spPr>
      </p:pic>
      <p:sp>
        <p:nvSpPr>
          <p:cNvPr id="2" name="Title 1"/>
          <p:cNvSpPr>
            <a:spLocks noGrp="1"/>
          </p:cNvSpPr>
          <p:nvPr>
            <p:ph type="title"/>
          </p:nvPr>
        </p:nvSpPr>
        <p:spPr>
          <a:xfrm>
            <a:off x="228600" y="0"/>
            <a:ext cx="8229600" cy="1143000"/>
          </a:xfrm>
        </p:spPr>
        <p:txBody>
          <a:bodyPr/>
          <a:lstStyle/>
          <a:p>
            <a:r>
              <a:rPr dirty="0"/>
              <a:t>Assises du monde </a:t>
            </a:r>
            <a:r>
              <a:rPr dirty="0" err="1"/>
              <a:t>combattant</a:t>
            </a:r>
            <a:endParaRPr dirty="0"/>
          </a:p>
        </p:txBody>
      </p:sp>
      <p:sp>
        <p:nvSpPr>
          <p:cNvPr id="3" name="Content Placeholder 2"/>
          <p:cNvSpPr>
            <a:spLocks noGrp="1"/>
          </p:cNvSpPr>
          <p:nvPr>
            <p:ph idx="1"/>
          </p:nvPr>
        </p:nvSpPr>
        <p:spPr>
          <a:xfrm>
            <a:off x="321733" y="5610578"/>
            <a:ext cx="8229600" cy="979310"/>
          </a:xfrm>
        </p:spPr>
        <p:txBody>
          <a:bodyPr>
            <a:normAutofit/>
          </a:bodyPr>
          <a:lstStyle/>
          <a:p>
            <a:r>
              <a:rPr sz="2400" dirty="0" err="1"/>
              <a:t>Discours</a:t>
            </a:r>
            <a:r>
              <a:rPr sz="2400" dirty="0"/>
              <a:t> de </a:t>
            </a:r>
            <a:r>
              <a:rPr sz="2400" dirty="0" err="1"/>
              <a:t>lancement</a:t>
            </a:r>
            <a:r>
              <a:rPr sz="2400" dirty="0"/>
              <a:t> – </a:t>
            </a:r>
            <a:r>
              <a:rPr lang="fr-FR" sz="2400" dirty="0"/>
              <a:t>13 </a:t>
            </a:r>
            <a:r>
              <a:rPr sz="2400" dirty="0"/>
              <a:t>Avril 2026</a:t>
            </a:r>
          </a:p>
          <a:p>
            <a:r>
              <a:rPr sz="2400" dirty="0"/>
              <a:t>Objectif : </a:t>
            </a:r>
            <a:r>
              <a:rPr sz="2400" dirty="0" err="1"/>
              <a:t>refonder</a:t>
            </a:r>
            <a:r>
              <a:rPr sz="2400" dirty="0"/>
              <a:t> le lien Nation / monde </a:t>
            </a:r>
            <a:r>
              <a:rPr sz="2400" dirty="0" err="1"/>
              <a:t>combattant</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Méthode : les Assises</a:t>
            </a:r>
          </a:p>
        </p:txBody>
      </p:sp>
      <p:sp>
        <p:nvSpPr>
          <p:cNvPr id="3" name="Content Placeholder 2"/>
          <p:cNvSpPr>
            <a:spLocks noGrp="1"/>
          </p:cNvSpPr>
          <p:nvPr>
            <p:ph idx="1"/>
          </p:nvPr>
        </p:nvSpPr>
        <p:spPr/>
        <p:txBody>
          <a:bodyPr/>
          <a:lstStyle/>
          <a:p>
            <a:r>
              <a:rPr dirty="0"/>
              <a:t>• Concertation large</a:t>
            </a:r>
          </a:p>
          <a:p>
            <a:r>
              <a:rPr dirty="0"/>
              <a:t>• Avril → Novembre 2026</a:t>
            </a:r>
          </a:p>
          <a:p>
            <a:r>
              <a:rPr dirty="0"/>
              <a:t>• </a:t>
            </a:r>
            <a:r>
              <a:rPr dirty="0" err="1"/>
              <a:t>Thématiques</a:t>
            </a:r>
            <a:r>
              <a:rPr dirty="0"/>
              <a:t> : </a:t>
            </a:r>
            <a:r>
              <a:rPr dirty="0" err="1"/>
              <a:t>mémoire</a:t>
            </a:r>
            <a:r>
              <a:rPr dirty="0"/>
              <a:t>, droit, culture, associations</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0A788-D172-3660-0241-CACA94947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EBBCA-CD6F-2805-420D-253E467FDF1B}"/>
              </a:ext>
            </a:extLst>
          </p:cNvPr>
          <p:cNvSpPr>
            <a:spLocks noGrp="1"/>
          </p:cNvSpPr>
          <p:nvPr>
            <p:ph type="title"/>
          </p:nvPr>
        </p:nvSpPr>
        <p:spPr/>
        <p:txBody>
          <a:bodyPr/>
          <a:lstStyle/>
          <a:p>
            <a:r>
              <a:t>Méthode : les Assises</a:t>
            </a:r>
          </a:p>
        </p:txBody>
      </p:sp>
      <p:sp>
        <p:nvSpPr>
          <p:cNvPr id="3" name="Content Placeholder 2">
            <a:extLst>
              <a:ext uri="{FF2B5EF4-FFF2-40B4-BE49-F238E27FC236}">
                <a16:creationId xmlns:a16="http://schemas.microsoft.com/office/drawing/2014/main" id="{E1582A86-7AA1-15B5-ECDE-67B12CB884B8}"/>
              </a:ext>
            </a:extLst>
          </p:cNvPr>
          <p:cNvSpPr>
            <a:spLocks noGrp="1"/>
          </p:cNvSpPr>
          <p:nvPr>
            <p:ph idx="1"/>
          </p:nvPr>
        </p:nvSpPr>
        <p:spPr/>
        <p:txBody>
          <a:bodyPr>
            <a:normAutofit fontScale="92500"/>
          </a:bodyPr>
          <a:lstStyle/>
          <a:p>
            <a:pPr marL="0" indent="0">
              <a:buNone/>
            </a:pPr>
            <a:r>
              <a:rPr lang="fr-FR" dirty="0"/>
              <a:t>Le premier concerne l’ONaCVG, notamment via l’expérimentation de nouveaux modèles d’organisation et l’évolution du maillage territorial d’une part, et le transfert des services d’Algérie et du Maroc vers les services consulaires d’autre part. </a:t>
            </a:r>
          </a:p>
          <a:p>
            <a:pPr marL="0" indent="0">
              <a:buNone/>
            </a:pPr>
            <a:endParaRPr lang="fr-FR" dirty="0"/>
          </a:p>
          <a:p>
            <a:pPr marL="0" indent="0">
              <a:buNone/>
            </a:pPr>
            <a:r>
              <a:rPr lang="fr-FR" dirty="0"/>
              <a:t>Enfin, l’office devra adopter un nouveau modèle à l’horizon 2035 pour s’adapter à une génération d’anciens combattants renouvelée. </a:t>
            </a:r>
          </a:p>
        </p:txBody>
      </p:sp>
    </p:spTree>
    <p:extLst>
      <p:ext uri="{BB962C8B-B14F-4D97-AF65-F5344CB8AC3E}">
        <p14:creationId xmlns:p14="http://schemas.microsoft.com/office/powerpoint/2010/main" val="101039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7F2D5-03D2-598D-4A7B-ED8984833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4341E-1639-3096-A851-2B815A930015}"/>
              </a:ext>
            </a:extLst>
          </p:cNvPr>
          <p:cNvSpPr>
            <a:spLocks noGrp="1"/>
          </p:cNvSpPr>
          <p:nvPr>
            <p:ph type="title"/>
          </p:nvPr>
        </p:nvSpPr>
        <p:spPr/>
        <p:txBody>
          <a:bodyPr/>
          <a:lstStyle/>
          <a:p>
            <a:r>
              <a:t>Méthode : les Assises</a:t>
            </a:r>
          </a:p>
        </p:txBody>
      </p:sp>
      <p:sp>
        <p:nvSpPr>
          <p:cNvPr id="3" name="Content Placeholder 2">
            <a:extLst>
              <a:ext uri="{FF2B5EF4-FFF2-40B4-BE49-F238E27FC236}">
                <a16:creationId xmlns:a16="http://schemas.microsoft.com/office/drawing/2014/main" id="{5AC8BEB6-00F2-B12D-5B08-28B391B53758}"/>
              </a:ext>
            </a:extLst>
          </p:cNvPr>
          <p:cNvSpPr>
            <a:spLocks noGrp="1"/>
          </p:cNvSpPr>
          <p:nvPr>
            <p:ph idx="1"/>
          </p:nvPr>
        </p:nvSpPr>
        <p:spPr/>
        <p:txBody>
          <a:bodyPr>
            <a:normAutofit fontScale="77500" lnSpcReduction="20000"/>
          </a:bodyPr>
          <a:lstStyle/>
          <a:p>
            <a:pPr marL="0" indent="0">
              <a:buNone/>
            </a:pPr>
            <a:r>
              <a:rPr lang="fr-FR" dirty="0"/>
              <a:t>Le second axe d’effort ambitionne la création d’une délégation au monde combattant. </a:t>
            </a:r>
          </a:p>
          <a:p>
            <a:pPr marL="0" indent="0">
              <a:buNone/>
            </a:pPr>
            <a:endParaRPr lang="fr-FR" dirty="0"/>
          </a:p>
          <a:p>
            <a:pPr marL="0" indent="0">
              <a:buNone/>
            </a:pPr>
            <a:r>
              <a:rPr lang="fr-FR" dirty="0"/>
              <a:t>Parmi ses futures tâches, celle-ci aura pour mission de suivre et garantir la cohérence de la politique de réparation, animer la politique mémorielle et dynamiser la politique culturelle en lien avec le monde éducatif ainsi que garantir une capacité renouvelée de mettre en récit et de valoriser la mémoire. </a:t>
            </a:r>
          </a:p>
          <a:p>
            <a:pPr marL="0" indent="0">
              <a:buNone/>
            </a:pPr>
            <a:endParaRPr lang="fr-FR" dirty="0"/>
          </a:p>
          <a:p>
            <a:pPr marL="0" indent="0">
              <a:buNone/>
            </a:pPr>
            <a:r>
              <a:rPr lang="fr-FR" dirty="0"/>
              <a:t>Ces mesures doivent «</a:t>
            </a:r>
            <a:r>
              <a:rPr lang="fr-FR" i="1" dirty="0"/>
              <a:t> faire vivre un patriotisme ouvert et vivant, intégrant des figures reflétant notre histoire récente </a:t>
            </a:r>
            <a:r>
              <a:rPr lang="fr-FR" dirty="0"/>
              <a:t>».</a:t>
            </a:r>
          </a:p>
        </p:txBody>
      </p:sp>
    </p:spTree>
    <p:extLst>
      <p:ext uri="{BB962C8B-B14F-4D97-AF65-F5344CB8AC3E}">
        <p14:creationId xmlns:p14="http://schemas.microsoft.com/office/powerpoint/2010/main" val="987467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5FADD-A55F-9238-78AC-64473F401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CB7F79-040C-4338-E21E-D82F9C767E4B}"/>
              </a:ext>
            </a:extLst>
          </p:cNvPr>
          <p:cNvSpPr>
            <a:spLocks noGrp="1"/>
          </p:cNvSpPr>
          <p:nvPr>
            <p:ph type="title"/>
          </p:nvPr>
        </p:nvSpPr>
        <p:spPr/>
        <p:txBody>
          <a:bodyPr/>
          <a:lstStyle/>
          <a:p>
            <a:r>
              <a:t>Méthode : les Assises</a:t>
            </a:r>
          </a:p>
        </p:txBody>
      </p:sp>
      <p:sp>
        <p:nvSpPr>
          <p:cNvPr id="3" name="Content Placeholder 2">
            <a:extLst>
              <a:ext uri="{FF2B5EF4-FFF2-40B4-BE49-F238E27FC236}">
                <a16:creationId xmlns:a16="http://schemas.microsoft.com/office/drawing/2014/main" id="{A5B86225-66AB-762C-9149-89AE0156B59C}"/>
              </a:ext>
            </a:extLst>
          </p:cNvPr>
          <p:cNvSpPr>
            <a:spLocks noGrp="1"/>
          </p:cNvSpPr>
          <p:nvPr>
            <p:ph idx="1"/>
          </p:nvPr>
        </p:nvSpPr>
        <p:spPr/>
        <p:txBody>
          <a:bodyPr>
            <a:normAutofit fontScale="92500"/>
          </a:bodyPr>
          <a:lstStyle/>
          <a:p>
            <a:pPr fontAlgn="base"/>
            <a:r>
              <a:rPr lang="fr-FR" dirty="0"/>
              <a:t>Enfin, le troisième axe d’effort a pour objectif de refonder le dialogue politique avec le monde associatif. « </a:t>
            </a:r>
            <a:r>
              <a:rPr lang="fr-FR" i="1" dirty="0"/>
              <a:t>Cela passe par une évolution du G12, aujourd’hui, groupe informel d’échange politico-associatif. </a:t>
            </a:r>
            <a:r>
              <a:rPr lang="fr-FR" dirty="0"/>
              <a:t>»</a:t>
            </a:r>
          </a:p>
          <a:p>
            <a:pPr marL="0" indent="0" fontAlgn="base">
              <a:buNone/>
            </a:pPr>
            <a:endParaRPr lang="fr-FR" dirty="0"/>
          </a:p>
          <a:p>
            <a:pPr marL="0" indent="0" fontAlgn="base">
              <a:buNone/>
            </a:pPr>
            <a:r>
              <a:rPr lang="fr-FR" dirty="0"/>
              <a:t>Toutes ces mesures nourriront « </a:t>
            </a:r>
            <a:r>
              <a:rPr lang="fr-FR" i="1" dirty="0"/>
              <a:t>un patriotisme agissant </a:t>
            </a:r>
            <a:r>
              <a:rPr lang="fr-FR" dirty="0"/>
              <a:t>» selon la formule consacrée du général Leclerc et citée par la ministre déléguée. </a:t>
            </a:r>
          </a:p>
          <a:p>
            <a:pPr marL="0" indent="0">
              <a:buNone/>
            </a:pPr>
            <a:endParaRPr lang="fr-FR" dirty="0"/>
          </a:p>
        </p:txBody>
      </p:sp>
    </p:spTree>
    <p:extLst>
      <p:ext uri="{BB962C8B-B14F-4D97-AF65-F5344CB8AC3E}">
        <p14:creationId xmlns:p14="http://schemas.microsoft.com/office/powerpoint/2010/main" val="3430548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78FDE71-1ECD-EEFF-1C07-C36B0D1C10C0}"/>
              </a:ext>
            </a:extLst>
          </p:cNvPr>
          <p:cNvPicPr>
            <a:picLocks noChangeAspect="1"/>
          </p:cNvPicPr>
          <p:nvPr/>
        </p:nvPicPr>
        <p:blipFill>
          <a:blip r:embed="rId2"/>
          <a:stretch>
            <a:fillRect/>
          </a:stretch>
        </p:blipFill>
        <p:spPr>
          <a:xfrm>
            <a:off x="1" y="1095426"/>
            <a:ext cx="9144000" cy="6008777"/>
          </a:xfrm>
          <a:prstGeom prst="rect">
            <a:avLst/>
          </a:prstGeom>
        </p:spPr>
      </p:pic>
      <p:sp>
        <p:nvSpPr>
          <p:cNvPr id="2" name="Title 1"/>
          <p:cNvSpPr>
            <a:spLocks noGrp="1"/>
          </p:cNvSpPr>
          <p:nvPr>
            <p:ph type="title"/>
          </p:nvPr>
        </p:nvSpPr>
        <p:spPr/>
        <p:txBody>
          <a:bodyPr/>
          <a:lstStyle/>
          <a:p>
            <a:r>
              <a:t>Finalité</a:t>
            </a:r>
          </a:p>
        </p:txBody>
      </p:sp>
      <p:sp>
        <p:nvSpPr>
          <p:cNvPr id="3" name="Content Placeholder 2"/>
          <p:cNvSpPr>
            <a:spLocks noGrp="1"/>
          </p:cNvSpPr>
          <p:nvPr>
            <p:ph idx="1"/>
          </p:nvPr>
        </p:nvSpPr>
        <p:spPr>
          <a:xfrm>
            <a:off x="2665314" y="1250244"/>
            <a:ext cx="6358467" cy="2678289"/>
          </a:xfrm>
        </p:spPr>
        <p:txBody>
          <a:bodyPr/>
          <a:lstStyle/>
          <a:p>
            <a:r>
              <a:rPr b="1" dirty="0">
                <a:solidFill>
                  <a:schemeClr val="bg1"/>
                </a:solidFill>
              </a:rPr>
              <a:t>• </a:t>
            </a:r>
            <a:r>
              <a:rPr b="1" dirty="0" err="1">
                <a:solidFill>
                  <a:schemeClr val="bg1"/>
                </a:solidFill>
              </a:rPr>
              <a:t>Renforcer</a:t>
            </a:r>
            <a:r>
              <a:rPr b="1" dirty="0">
                <a:solidFill>
                  <a:schemeClr val="bg1"/>
                </a:solidFill>
              </a:rPr>
              <a:t> la </a:t>
            </a:r>
            <a:r>
              <a:rPr b="1" dirty="0" err="1">
                <a:solidFill>
                  <a:schemeClr val="bg1"/>
                </a:solidFill>
              </a:rPr>
              <a:t>résilience</a:t>
            </a:r>
            <a:r>
              <a:rPr b="1" dirty="0">
                <a:solidFill>
                  <a:schemeClr val="bg1"/>
                </a:solidFill>
              </a:rPr>
              <a:t> </a:t>
            </a:r>
            <a:r>
              <a:rPr b="1" dirty="0" err="1">
                <a:solidFill>
                  <a:schemeClr val="bg1"/>
                </a:solidFill>
              </a:rPr>
              <a:t>nationale</a:t>
            </a:r>
            <a:endParaRPr b="1" dirty="0">
              <a:solidFill>
                <a:schemeClr val="bg1"/>
              </a:solidFill>
            </a:endParaRPr>
          </a:p>
          <a:p>
            <a:r>
              <a:rPr b="1" dirty="0">
                <a:solidFill>
                  <a:schemeClr val="bg1"/>
                </a:solidFill>
              </a:rPr>
              <a:t>• </a:t>
            </a:r>
            <a:r>
              <a:rPr b="1" dirty="0" err="1">
                <a:solidFill>
                  <a:schemeClr val="bg1"/>
                </a:solidFill>
              </a:rPr>
              <a:t>Soutenir</a:t>
            </a:r>
            <a:r>
              <a:rPr b="1" dirty="0">
                <a:solidFill>
                  <a:schemeClr val="bg1"/>
                </a:solidFill>
              </a:rPr>
              <a:t> les forces morales</a:t>
            </a:r>
          </a:p>
          <a:p>
            <a:r>
              <a:rPr b="1" dirty="0">
                <a:solidFill>
                  <a:schemeClr val="bg1"/>
                </a:solidFill>
              </a:rPr>
              <a:t>• </a:t>
            </a:r>
            <a:r>
              <a:rPr b="1" dirty="0" err="1">
                <a:solidFill>
                  <a:schemeClr val="bg1"/>
                </a:solidFill>
              </a:rPr>
              <a:t>Préparer</a:t>
            </a:r>
            <a:r>
              <a:rPr b="1" dirty="0">
                <a:solidFill>
                  <a:schemeClr val="bg1"/>
                </a:solidFill>
              </a:rPr>
              <a:t> aux crises</a:t>
            </a:r>
          </a:p>
          <a:p>
            <a:r>
              <a:rPr b="1" dirty="0">
                <a:solidFill>
                  <a:schemeClr val="bg1"/>
                </a:solidFill>
              </a:rPr>
              <a:t>• </a:t>
            </a:r>
            <a:r>
              <a:rPr b="1" dirty="0" err="1">
                <a:solidFill>
                  <a:schemeClr val="bg1"/>
                </a:solidFill>
              </a:rPr>
              <a:t>Maintenir</a:t>
            </a:r>
            <a:r>
              <a:rPr b="1" dirty="0">
                <a:solidFill>
                  <a:schemeClr val="bg1"/>
                </a:solidFill>
              </a:rPr>
              <a:t> le </a:t>
            </a:r>
            <a:r>
              <a:rPr b="1" dirty="0" err="1">
                <a:solidFill>
                  <a:schemeClr val="bg1"/>
                </a:solidFill>
              </a:rPr>
              <a:t>récit</a:t>
            </a:r>
            <a:r>
              <a:rPr b="1" dirty="0">
                <a:solidFill>
                  <a:schemeClr val="bg1"/>
                </a:solidFill>
              </a:rPr>
              <a:t> national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a:extLst>
              <a:ext uri="{FF2B5EF4-FFF2-40B4-BE49-F238E27FC236}">
                <a16:creationId xmlns:a16="http://schemas.microsoft.com/office/drawing/2014/main" id="{BBEF6A94-9CE1-71E7-940E-A20ECB4C5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1"/>
            <a:ext cx="9144000" cy="684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1" name="Picture 3">
            <a:extLst>
              <a:ext uri="{FF2B5EF4-FFF2-40B4-BE49-F238E27FC236}">
                <a16:creationId xmlns:a16="http://schemas.microsoft.com/office/drawing/2014/main" id="{4E62B778-6EDE-6E34-C5EF-A6F90D99D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1"/>
            <a:ext cx="9144000" cy="685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2" name="Picture 4">
            <a:extLst>
              <a:ext uri="{FF2B5EF4-FFF2-40B4-BE49-F238E27FC236}">
                <a16:creationId xmlns:a16="http://schemas.microsoft.com/office/drawing/2014/main" id="{7BA4157B-EF59-D7F1-9EE7-8FB1EA1E6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321" y="2667241"/>
            <a:ext cx="1447200" cy="69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3" name="Picture 5">
            <a:extLst>
              <a:ext uri="{FF2B5EF4-FFF2-40B4-BE49-F238E27FC236}">
                <a16:creationId xmlns:a16="http://schemas.microsoft.com/office/drawing/2014/main" id="{95FD3EA8-971F-368D-32F5-2C1DDAB118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481" y="1143721"/>
            <a:ext cx="1365120" cy="152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4" name="Picture 6">
            <a:extLst>
              <a:ext uri="{FF2B5EF4-FFF2-40B4-BE49-F238E27FC236}">
                <a16:creationId xmlns:a16="http://schemas.microsoft.com/office/drawing/2014/main" id="{071375DD-E27E-A7D7-76E2-B682C14F33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5521" y="2501641"/>
            <a:ext cx="1372320" cy="115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5" name="Picture 7">
            <a:extLst>
              <a:ext uri="{FF2B5EF4-FFF2-40B4-BE49-F238E27FC236}">
                <a16:creationId xmlns:a16="http://schemas.microsoft.com/office/drawing/2014/main" id="{31C47246-E9E5-D9D7-07C9-95969BDFDD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481" y="2667240"/>
            <a:ext cx="1752480" cy="137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6" name="Picture 8">
            <a:extLst>
              <a:ext uri="{FF2B5EF4-FFF2-40B4-BE49-F238E27FC236}">
                <a16:creationId xmlns:a16="http://schemas.microsoft.com/office/drawing/2014/main" id="{36B65692-7D83-7E05-2C04-BB118F5272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4572361"/>
            <a:ext cx="948960" cy="66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7" name="Picture 9">
            <a:extLst>
              <a:ext uri="{FF2B5EF4-FFF2-40B4-BE49-F238E27FC236}">
                <a16:creationId xmlns:a16="http://schemas.microsoft.com/office/drawing/2014/main" id="{EC882790-37B8-539C-B194-FA85C2E26C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0881" y="5210280"/>
            <a:ext cx="2210400" cy="164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8" name="Picture 10">
            <a:extLst>
              <a:ext uri="{FF2B5EF4-FFF2-40B4-BE49-F238E27FC236}">
                <a16:creationId xmlns:a16="http://schemas.microsoft.com/office/drawing/2014/main" id="{12236478-1E02-9F24-A66A-70CD77FD27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161" y="361"/>
            <a:ext cx="1372320" cy="121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9" name="Picture 11">
            <a:extLst>
              <a:ext uri="{FF2B5EF4-FFF2-40B4-BE49-F238E27FC236}">
                <a16:creationId xmlns:a16="http://schemas.microsoft.com/office/drawing/2014/main" id="{999EEE14-4D05-471E-2853-0C20F4BD75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0400" y="361"/>
            <a:ext cx="766080" cy="114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0" name="Picture 12">
            <a:extLst>
              <a:ext uri="{FF2B5EF4-FFF2-40B4-BE49-F238E27FC236}">
                <a16:creationId xmlns:a16="http://schemas.microsoft.com/office/drawing/2014/main" id="{568B85BF-A4B5-CF7F-B3DF-87BB389A73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1841" y="361"/>
            <a:ext cx="1363680" cy="144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1" name="Picture 13">
            <a:extLst>
              <a:ext uri="{FF2B5EF4-FFF2-40B4-BE49-F238E27FC236}">
                <a16:creationId xmlns:a16="http://schemas.microsoft.com/office/drawing/2014/main" id="{4A8CE00B-6114-601B-EB5A-AF78F2CB530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1281" y="5637961"/>
            <a:ext cx="1192320" cy="121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2" name="Picture 14">
            <a:extLst>
              <a:ext uri="{FF2B5EF4-FFF2-40B4-BE49-F238E27FC236}">
                <a16:creationId xmlns:a16="http://schemas.microsoft.com/office/drawing/2014/main" id="{60854E00-3065-328F-CB4D-D2D400AF6AA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57441" y="3352681"/>
            <a:ext cx="1599840" cy="86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3" name="Picture 15">
            <a:extLst>
              <a:ext uri="{FF2B5EF4-FFF2-40B4-BE49-F238E27FC236}">
                <a16:creationId xmlns:a16="http://schemas.microsoft.com/office/drawing/2014/main" id="{1F7667BA-EAA5-3C29-FB46-E0746927D2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91521" y="2514600"/>
            <a:ext cx="1752480" cy="137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4" name="Picture 16">
            <a:extLst>
              <a:ext uri="{FF2B5EF4-FFF2-40B4-BE49-F238E27FC236}">
                <a16:creationId xmlns:a16="http://schemas.microsoft.com/office/drawing/2014/main" id="{CD738A0B-8A54-4688-E9D8-C5F16962B88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21441" y="3885481"/>
            <a:ext cx="1222560" cy="62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5" name="Picture 17">
            <a:extLst>
              <a:ext uri="{FF2B5EF4-FFF2-40B4-BE49-F238E27FC236}">
                <a16:creationId xmlns:a16="http://schemas.microsoft.com/office/drawing/2014/main" id="{1427D99B-8F3B-40CE-E30D-FC145616442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5521" y="3966120"/>
            <a:ext cx="1543680" cy="151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6" name="Picture 18">
            <a:extLst>
              <a:ext uri="{FF2B5EF4-FFF2-40B4-BE49-F238E27FC236}">
                <a16:creationId xmlns:a16="http://schemas.microsoft.com/office/drawing/2014/main" id="{AF20926C-B3F5-F6F9-2FC0-DB92C268444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97921" y="5486760"/>
            <a:ext cx="930240" cy="137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7" name="Picture 19">
            <a:extLst>
              <a:ext uri="{FF2B5EF4-FFF2-40B4-BE49-F238E27FC236}">
                <a16:creationId xmlns:a16="http://schemas.microsoft.com/office/drawing/2014/main" id="{C48B3370-159E-F5C3-322E-B85BD483BC9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8321" y="3899881"/>
            <a:ext cx="1447200" cy="13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8" name="Picture 20">
            <a:extLst>
              <a:ext uri="{FF2B5EF4-FFF2-40B4-BE49-F238E27FC236}">
                <a16:creationId xmlns:a16="http://schemas.microsoft.com/office/drawing/2014/main" id="{CCDEE06D-5058-2554-4D70-3A3BE5574C5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 y="1220041"/>
            <a:ext cx="18288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9" name="Picture 21">
            <a:extLst>
              <a:ext uri="{FF2B5EF4-FFF2-40B4-BE49-F238E27FC236}">
                <a16:creationId xmlns:a16="http://schemas.microsoft.com/office/drawing/2014/main" id="{A22DBBE2-ABBD-4ECF-3FD4-C48FE8C51B4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22881" y="3087721"/>
            <a:ext cx="1501920" cy="72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0" name="Picture 22">
            <a:extLst>
              <a:ext uri="{FF2B5EF4-FFF2-40B4-BE49-F238E27FC236}">
                <a16:creationId xmlns:a16="http://schemas.microsoft.com/office/drawing/2014/main" id="{8C45ADCF-FB76-BEC8-0ACB-768E27AA262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14401" y="3810601"/>
            <a:ext cx="918720" cy="144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1" name="Picture 23">
            <a:extLst>
              <a:ext uri="{FF2B5EF4-FFF2-40B4-BE49-F238E27FC236}">
                <a16:creationId xmlns:a16="http://schemas.microsoft.com/office/drawing/2014/main" id="{6ED1D36F-4EC3-E107-A13B-0E8D583E3CF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19361" y="1143721"/>
            <a:ext cx="839520" cy="152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2" name="Picture 24">
            <a:extLst>
              <a:ext uri="{FF2B5EF4-FFF2-40B4-BE49-F238E27FC236}">
                <a16:creationId xmlns:a16="http://schemas.microsoft.com/office/drawing/2014/main" id="{78DED2D5-2C10-D281-AAB3-CB4589523B5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360"/>
            <a:ext cx="1676160" cy="124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3" name="Picture 25">
            <a:extLst>
              <a:ext uri="{FF2B5EF4-FFF2-40B4-BE49-F238E27FC236}">
                <a16:creationId xmlns:a16="http://schemas.microsoft.com/office/drawing/2014/main" id="{5E5FDCFA-7048-AFCF-FE1D-36B3CB5F6A1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48481" y="360"/>
            <a:ext cx="1218240" cy="114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4" name="Picture 26">
            <a:extLst>
              <a:ext uri="{FF2B5EF4-FFF2-40B4-BE49-F238E27FC236}">
                <a16:creationId xmlns:a16="http://schemas.microsoft.com/office/drawing/2014/main" id="{7EFFD80A-5225-105F-ABC0-40E136769C3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57441" y="1447561"/>
            <a:ext cx="1296000" cy="121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5" name="Picture 27">
            <a:extLst>
              <a:ext uri="{FF2B5EF4-FFF2-40B4-BE49-F238E27FC236}">
                <a16:creationId xmlns:a16="http://schemas.microsoft.com/office/drawing/2014/main" id="{C41D2BDF-69D0-5371-D93C-3925B957FB3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553441" y="1447561"/>
            <a:ext cx="1294560" cy="106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6" name="Picture 28">
            <a:extLst>
              <a:ext uri="{FF2B5EF4-FFF2-40B4-BE49-F238E27FC236}">
                <a16:creationId xmlns:a16="http://schemas.microsoft.com/office/drawing/2014/main" id="{68B79637-40DD-2828-09E7-A984C5F9CC57}"/>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74721" y="4038121"/>
            <a:ext cx="1249920" cy="159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7" name="Picture 29">
            <a:extLst>
              <a:ext uri="{FF2B5EF4-FFF2-40B4-BE49-F238E27FC236}">
                <a16:creationId xmlns:a16="http://schemas.microsoft.com/office/drawing/2014/main" id="{8892D38D-83FF-0B64-E725-D0EB888A4A8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141760" y="5486760"/>
            <a:ext cx="1002240" cy="137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8" name="Picture 30">
            <a:extLst>
              <a:ext uri="{FF2B5EF4-FFF2-40B4-BE49-F238E27FC236}">
                <a16:creationId xmlns:a16="http://schemas.microsoft.com/office/drawing/2014/main" id="{A07323C6-F211-9640-D604-335808C24939}"/>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639041" y="5182921"/>
            <a:ext cx="1690560" cy="16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9" name="Picture 31">
            <a:extLst>
              <a:ext uri="{FF2B5EF4-FFF2-40B4-BE49-F238E27FC236}">
                <a16:creationId xmlns:a16="http://schemas.microsoft.com/office/drawing/2014/main" id="{2B600ABF-E062-6230-164D-EEC438939FBE}"/>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53601" y="361"/>
            <a:ext cx="1337760" cy="144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0" name="Picture 32">
            <a:extLst>
              <a:ext uri="{FF2B5EF4-FFF2-40B4-BE49-F238E27FC236}">
                <a16:creationId xmlns:a16="http://schemas.microsoft.com/office/drawing/2014/main" id="{83FE0215-4857-160E-C4F1-2F3FAC6622EF}"/>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 y="3352681"/>
            <a:ext cx="914400" cy="12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1" name="Picture 33">
            <a:extLst>
              <a:ext uri="{FF2B5EF4-FFF2-40B4-BE49-F238E27FC236}">
                <a16:creationId xmlns:a16="http://schemas.microsoft.com/office/drawing/2014/main" id="{669CB7A9-E1FD-DEDF-7F38-956AFA37DD4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857280" y="3734281"/>
            <a:ext cx="1082880" cy="69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2" name="Picture 34">
            <a:extLst>
              <a:ext uri="{FF2B5EF4-FFF2-40B4-BE49-F238E27FC236}">
                <a16:creationId xmlns:a16="http://schemas.microsoft.com/office/drawing/2014/main" id="{FA89BBC4-804E-6ADB-87B2-2BFF9BB71616}"/>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648320" y="5218921"/>
            <a:ext cx="1359360" cy="163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3" name="Picture 35">
            <a:extLst>
              <a:ext uri="{FF2B5EF4-FFF2-40B4-BE49-F238E27FC236}">
                <a16:creationId xmlns:a16="http://schemas.microsoft.com/office/drawing/2014/main" id="{4DA09AB3-F040-6AD6-0900-E89A000CAD6D}"/>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605601" y="1220041"/>
            <a:ext cx="1442880" cy="190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4" name="Picture 36">
            <a:extLst>
              <a:ext uri="{FF2B5EF4-FFF2-40B4-BE49-F238E27FC236}">
                <a16:creationId xmlns:a16="http://schemas.microsoft.com/office/drawing/2014/main" id="{CC696B51-77D7-5B50-0B60-3B0C3BF81F14}"/>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519680" y="361"/>
            <a:ext cx="1624320" cy="251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5" name="Picture 37">
            <a:extLst>
              <a:ext uri="{FF2B5EF4-FFF2-40B4-BE49-F238E27FC236}">
                <a16:creationId xmlns:a16="http://schemas.microsoft.com/office/drawing/2014/main" id="{34EA7B39-488D-4FFD-CBDD-CA1EF5F55B51}"/>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0" y="2438281"/>
            <a:ext cx="858240" cy="92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6" name="Picture 38">
            <a:extLst>
              <a:ext uri="{FF2B5EF4-FFF2-40B4-BE49-F238E27FC236}">
                <a16:creationId xmlns:a16="http://schemas.microsoft.com/office/drawing/2014/main" id="{3693DB4E-8E01-9736-6463-F956ED7BECEB}"/>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61761" y="2438281"/>
            <a:ext cx="889920" cy="134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7" name="Picture 39">
            <a:extLst>
              <a:ext uri="{FF2B5EF4-FFF2-40B4-BE49-F238E27FC236}">
                <a16:creationId xmlns:a16="http://schemas.microsoft.com/office/drawing/2014/main" id="{4D6E96EF-F432-E199-9E18-662BF0EF6A27}"/>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828801" y="3799081"/>
            <a:ext cx="2134080" cy="146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8" name="Picture 40">
            <a:extLst>
              <a:ext uri="{FF2B5EF4-FFF2-40B4-BE49-F238E27FC236}">
                <a16:creationId xmlns:a16="http://schemas.microsoft.com/office/drawing/2014/main" id="{761A5858-8137-B196-8580-E1F9E921A399}"/>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620481" y="4377961"/>
            <a:ext cx="1523520" cy="11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9" name="Picture 41">
            <a:extLst>
              <a:ext uri="{FF2B5EF4-FFF2-40B4-BE49-F238E27FC236}">
                <a16:creationId xmlns:a16="http://schemas.microsoft.com/office/drawing/2014/main" id="{032AC86E-CD1F-BC58-F299-1FDCA2CA53D9}"/>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4400" y="5257801"/>
            <a:ext cx="1399680" cy="159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10" name="Picture 42">
            <a:extLst>
              <a:ext uri="{FF2B5EF4-FFF2-40B4-BE49-F238E27FC236}">
                <a16:creationId xmlns:a16="http://schemas.microsoft.com/office/drawing/2014/main" id="{297C06B6-5055-CC39-63A1-CB869DF4FD10}"/>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 y="991081"/>
            <a:ext cx="9144000" cy="51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811" name="Text Box 43">
            <a:extLst>
              <a:ext uri="{FF2B5EF4-FFF2-40B4-BE49-F238E27FC236}">
                <a16:creationId xmlns:a16="http://schemas.microsoft.com/office/drawing/2014/main" id="{C45418F8-AC08-9447-96A4-B0A7634524EA}"/>
              </a:ext>
            </a:extLst>
          </p:cNvPr>
          <p:cNvSpPr txBox="1">
            <a:spLocks noChangeArrowheads="1"/>
          </p:cNvSpPr>
          <p:nvPr/>
        </p:nvSpPr>
        <p:spPr bwMode="auto">
          <a:xfrm>
            <a:off x="801046" y="1099082"/>
            <a:ext cx="7693109" cy="3307175"/>
          </a:xfrm>
          <a:prstGeom prst="rect">
            <a:avLst/>
          </a:prstGeom>
          <a:noFill/>
          <a:ln>
            <a:noFill/>
          </a:ln>
          <a:effectLst/>
        </p:spPr>
        <p:txBody>
          <a:bodyPr wrap="none" lIns="91429" tIns="45714" rIns="91429" bIns="45714">
            <a:spAutoFit/>
          </a:bodyPr>
          <a:lstStyle>
            <a:lvl1pPr defTabSz="1008063" eaLnBrk="0">
              <a:defRPr sz="2400">
                <a:solidFill>
                  <a:schemeClr val="tx1"/>
                </a:solidFill>
                <a:latin typeface="Times New Roman" panose="02020603050405020304" pitchFamily="18" charset="0"/>
              </a:defRPr>
            </a:lvl1pPr>
            <a:lvl2pPr marL="503238" defTabSz="1008063" eaLnBrk="0">
              <a:defRPr sz="2400">
                <a:solidFill>
                  <a:schemeClr val="tx1"/>
                </a:solidFill>
                <a:latin typeface="Times New Roman" panose="02020603050405020304" pitchFamily="18" charset="0"/>
              </a:defRPr>
            </a:lvl2pPr>
            <a:lvl3pPr marL="1008063" defTabSz="1008063" eaLnBrk="0">
              <a:defRPr sz="2400">
                <a:solidFill>
                  <a:schemeClr val="tx1"/>
                </a:solidFill>
                <a:latin typeface="Times New Roman" panose="02020603050405020304" pitchFamily="18" charset="0"/>
              </a:defRPr>
            </a:lvl3pPr>
            <a:lvl4pPr marL="1511300" defTabSz="1008063" eaLnBrk="0">
              <a:defRPr sz="2400">
                <a:solidFill>
                  <a:schemeClr val="tx1"/>
                </a:solidFill>
                <a:latin typeface="Times New Roman" panose="02020603050405020304" pitchFamily="18" charset="0"/>
              </a:defRPr>
            </a:lvl4pPr>
            <a:lvl5pPr marL="2016125" defTabSz="1008063" eaLnBrk="0">
              <a:defRPr sz="2400">
                <a:solidFill>
                  <a:schemeClr val="tx1"/>
                </a:solidFill>
                <a:latin typeface="Times New Roman" panose="02020603050405020304" pitchFamily="18" charset="0"/>
              </a:defRPr>
            </a:lvl5pPr>
            <a:lvl6pPr marL="2473325" defTabSz="1008063" eaLnBrk="0" fontAlgn="base" hangingPunct="0">
              <a:spcBef>
                <a:spcPct val="0"/>
              </a:spcBef>
              <a:spcAft>
                <a:spcPct val="0"/>
              </a:spcAft>
              <a:defRPr sz="2400">
                <a:solidFill>
                  <a:schemeClr val="tx1"/>
                </a:solidFill>
                <a:latin typeface="Times New Roman" panose="02020603050405020304" pitchFamily="18" charset="0"/>
              </a:defRPr>
            </a:lvl6pPr>
            <a:lvl7pPr marL="2930525" defTabSz="1008063" eaLnBrk="0" fontAlgn="base" hangingPunct="0">
              <a:spcBef>
                <a:spcPct val="0"/>
              </a:spcBef>
              <a:spcAft>
                <a:spcPct val="0"/>
              </a:spcAft>
              <a:defRPr sz="2400">
                <a:solidFill>
                  <a:schemeClr val="tx1"/>
                </a:solidFill>
                <a:latin typeface="Times New Roman" panose="02020603050405020304" pitchFamily="18" charset="0"/>
              </a:defRPr>
            </a:lvl7pPr>
            <a:lvl8pPr marL="3387725" defTabSz="1008063" eaLnBrk="0" fontAlgn="base" hangingPunct="0">
              <a:spcBef>
                <a:spcPct val="0"/>
              </a:spcBef>
              <a:spcAft>
                <a:spcPct val="0"/>
              </a:spcAft>
              <a:defRPr sz="2400">
                <a:solidFill>
                  <a:schemeClr val="tx1"/>
                </a:solidFill>
                <a:latin typeface="Times New Roman" panose="02020603050405020304" pitchFamily="18" charset="0"/>
              </a:defRPr>
            </a:lvl8pPr>
            <a:lvl9pPr marL="3844925" defTabSz="1008063"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50000"/>
              </a:lnSpc>
              <a:defRPr/>
            </a:pPr>
            <a:r>
              <a:rPr lang="fr-FR" altLang="fr-FR" sz="4808" b="1" i="1">
                <a:solidFill>
                  <a:schemeClr val="accent2"/>
                </a:solidFill>
                <a:effectLst>
                  <a:outerShdw blurRad="38100" dist="38100" dir="2700000" algn="tl">
                    <a:srgbClr val="000000"/>
                  </a:outerShdw>
                </a:effectLst>
                <a:latin typeface="SheerBeauty" pitchFamily="34" charset="0"/>
              </a:rPr>
              <a:t>« Il n ’y a de défense possible</a:t>
            </a:r>
          </a:p>
          <a:p>
            <a:pPr algn="ctr">
              <a:lnSpc>
                <a:spcPct val="150000"/>
              </a:lnSpc>
              <a:defRPr/>
            </a:pPr>
            <a:r>
              <a:rPr lang="fr-FR" altLang="fr-FR" sz="4808" b="1" i="1">
                <a:solidFill>
                  <a:schemeClr val="accent2"/>
                </a:solidFill>
                <a:effectLst>
                  <a:outerShdw blurRad="38100" dist="38100" dir="2700000" algn="tl">
                    <a:srgbClr val="000000"/>
                  </a:outerShdw>
                </a:effectLst>
                <a:latin typeface="SheerBeauty" pitchFamily="34" charset="0"/>
              </a:rPr>
              <a:t>que si la nation y participe de</a:t>
            </a:r>
          </a:p>
          <a:p>
            <a:pPr algn="ctr">
              <a:lnSpc>
                <a:spcPct val="150000"/>
              </a:lnSpc>
              <a:defRPr/>
            </a:pPr>
            <a:r>
              <a:rPr lang="fr-FR" altLang="fr-FR" sz="4808" b="1" i="1">
                <a:solidFill>
                  <a:schemeClr val="accent2"/>
                </a:solidFill>
                <a:effectLst>
                  <a:outerShdw blurRad="38100" dist="38100" dir="2700000" algn="tl">
                    <a:srgbClr val="000000"/>
                  </a:outerShdw>
                </a:effectLst>
                <a:latin typeface="SheerBeauty" pitchFamily="34" charset="0"/>
              </a:rPr>
              <a:t>son esprit et de son cœur »</a:t>
            </a:r>
          </a:p>
        </p:txBody>
      </p:sp>
      <p:sp>
        <p:nvSpPr>
          <p:cNvPr id="160812" name="Text Box 44">
            <a:extLst>
              <a:ext uri="{FF2B5EF4-FFF2-40B4-BE49-F238E27FC236}">
                <a16:creationId xmlns:a16="http://schemas.microsoft.com/office/drawing/2014/main" id="{5DB66EC0-EB39-34A9-0A5F-78165BBDF948}"/>
              </a:ext>
            </a:extLst>
          </p:cNvPr>
          <p:cNvSpPr txBox="1">
            <a:spLocks noChangeArrowheads="1"/>
          </p:cNvSpPr>
          <p:nvPr/>
        </p:nvSpPr>
        <p:spPr bwMode="auto">
          <a:xfrm>
            <a:off x="5317921" y="5574601"/>
            <a:ext cx="1936726" cy="371500"/>
          </a:xfrm>
          <a:prstGeom prst="rect">
            <a:avLst/>
          </a:prstGeom>
          <a:noFill/>
          <a:ln>
            <a:noFill/>
          </a:ln>
          <a:effectLst/>
        </p:spPr>
        <p:txBody>
          <a:bodyPr wrap="none" lIns="91429" tIns="45714" rIns="91429" bIns="45714">
            <a:spAutoFit/>
          </a:bodyPr>
          <a:lstStyle>
            <a:lvl1pPr defTabSz="1008063" eaLnBrk="0">
              <a:defRPr sz="2400">
                <a:solidFill>
                  <a:schemeClr val="tx1"/>
                </a:solidFill>
                <a:latin typeface="Times New Roman" panose="02020603050405020304" pitchFamily="18" charset="0"/>
              </a:defRPr>
            </a:lvl1pPr>
            <a:lvl2pPr marL="503238" defTabSz="1008063" eaLnBrk="0">
              <a:defRPr sz="2400">
                <a:solidFill>
                  <a:schemeClr val="tx1"/>
                </a:solidFill>
                <a:latin typeface="Times New Roman" panose="02020603050405020304" pitchFamily="18" charset="0"/>
              </a:defRPr>
            </a:lvl2pPr>
            <a:lvl3pPr marL="1008063" defTabSz="1008063" eaLnBrk="0">
              <a:defRPr sz="2400">
                <a:solidFill>
                  <a:schemeClr val="tx1"/>
                </a:solidFill>
                <a:latin typeface="Times New Roman" panose="02020603050405020304" pitchFamily="18" charset="0"/>
              </a:defRPr>
            </a:lvl3pPr>
            <a:lvl4pPr marL="1511300" defTabSz="1008063" eaLnBrk="0">
              <a:defRPr sz="2400">
                <a:solidFill>
                  <a:schemeClr val="tx1"/>
                </a:solidFill>
                <a:latin typeface="Times New Roman" panose="02020603050405020304" pitchFamily="18" charset="0"/>
              </a:defRPr>
            </a:lvl4pPr>
            <a:lvl5pPr marL="2016125" defTabSz="1008063" eaLnBrk="0">
              <a:defRPr sz="2400">
                <a:solidFill>
                  <a:schemeClr val="tx1"/>
                </a:solidFill>
                <a:latin typeface="Times New Roman" panose="02020603050405020304" pitchFamily="18" charset="0"/>
              </a:defRPr>
            </a:lvl5pPr>
            <a:lvl6pPr marL="2473325" defTabSz="1008063" eaLnBrk="0" fontAlgn="base" hangingPunct="0">
              <a:spcBef>
                <a:spcPct val="0"/>
              </a:spcBef>
              <a:spcAft>
                <a:spcPct val="0"/>
              </a:spcAft>
              <a:defRPr sz="2400">
                <a:solidFill>
                  <a:schemeClr val="tx1"/>
                </a:solidFill>
                <a:latin typeface="Times New Roman" panose="02020603050405020304" pitchFamily="18" charset="0"/>
              </a:defRPr>
            </a:lvl6pPr>
            <a:lvl7pPr marL="2930525" defTabSz="1008063" eaLnBrk="0" fontAlgn="base" hangingPunct="0">
              <a:spcBef>
                <a:spcPct val="0"/>
              </a:spcBef>
              <a:spcAft>
                <a:spcPct val="0"/>
              </a:spcAft>
              <a:defRPr sz="2400">
                <a:solidFill>
                  <a:schemeClr val="tx1"/>
                </a:solidFill>
                <a:latin typeface="Times New Roman" panose="02020603050405020304" pitchFamily="18" charset="0"/>
              </a:defRPr>
            </a:lvl7pPr>
            <a:lvl8pPr marL="3387725" defTabSz="1008063" eaLnBrk="0" fontAlgn="base" hangingPunct="0">
              <a:spcBef>
                <a:spcPct val="0"/>
              </a:spcBef>
              <a:spcAft>
                <a:spcPct val="0"/>
              </a:spcAft>
              <a:defRPr sz="2400">
                <a:solidFill>
                  <a:schemeClr val="tx1"/>
                </a:solidFill>
                <a:latin typeface="Times New Roman" panose="02020603050405020304" pitchFamily="18" charset="0"/>
              </a:defRPr>
            </a:lvl8pPr>
            <a:lvl9pPr marL="3844925" defTabSz="1008063"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fr-FR" altLang="fr-FR" sz="1814">
                <a:solidFill>
                  <a:srgbClr val="CC3300"/>
                </a:solidFill>
                <a:latin typeface="Lucida Handwriting" panose="03010101010101010101" pitchFamily="66" charset="0"/>
              </a:rPr>
              <a:t>Jean  JAURES</a:t>
            </a:r>
            <a:endParaRPr lang="fr-FR" altLang="fr-FR" sz="2812" b="1">
              <a:solidFill>
                <a:srgbClr val="CC3300"/>
              </a:solidFill>
              <a:effectLst>
                <a:outerShdw blurRad="38100" dist="38100" dir="2700000" algn="tl">
                  <a:srgbClr val="000000"/>
                </a:outerShdw>
              </a:effectLst>
            </a:endParaRPr>
          </a:p>
        </p:txBody>
      </p:sp>
      <p:pic>
        <p:nvPicPr>
          <p:cNvPr id="160813" name="Lettre à Élise de Beethoven.rmi">
            <a:hlinkClick r:id="" action="ppaction://media"/>
            <a:extLst>
              <a:ext uri="{FF2B5EF4-FFF2-40B4-BE49-F238E27FC236}">
                <a16:creationId xmlns:a16="http://schemas.microsoft.com/office/drawing/2014/main" id="{36E02950-B361-2D47-B922-D844B1E145FD}"/>
              </a:ext>
            </a:extLst>
          </p:cNvPr>
          <p:cNvPicPr>
            <a:picLocks noRot="1" noChangeAspect="1" noChangeArrowheads="1"/>
          </p:cNvPicPr>
          <p:nvPr>
            <a:audioFile r:link="rId1"/>
          </p:nvPr>
        </p:nvPicPr>
        <p:blipFill>
          <a:blip r:embed="rId44">
            <a:extLst>
              <a:ext uri="{28A0092B-C50C-407E-A947-70E740481C1C}">
                <a14:useLocalDpi xmlns:a14="http://schemas.microsoft.com/office/drawing/2010/main" val="0"/>
              </a:ext>
            </a:extLst>
          </a:blip>
          <a:srcRect/>
          <a:stretch>
            <a:fillRect/>
          </a:stretch>
        </p:blipFill>
        <p:spPr bwMode="auto">
          <a:xfrm>
            <a:off x="-763200" y="3352680"/>
            <a:ext cx="305280" cy="30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14" name="Picture 46">
            <a:extLst>
              <a:ext uri="{FF2B5EF4-FFF2-40B4-BE49-F238E27FC236}">
                <a16:creationId xmlns:a16="http://schemas.microsoft.com/office/drawing/2014/main" id="{BE71001C-A320-AB88-2CF5-DC8941F3D33D}"/>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464961" y="4562280"/>
            <a:ext cx="96912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60813"/>
                                        </p:tgtEl>
                                      </p:cBhvr>
                                    </p:cmd>
                                  </p:childTnLst>
                                </p:cTn>
                              </p:par>
                              <p:par>
                                <p:cTn id="7" presetID="4" presetClass="entr" presetSubtype="32" fill="hold" nodeType="withEffect">
                                  <p:stCondLst>
                                    <p:cond delay="0"/>
                                  </p:stCondLst>
                                  <p:childTnLst>
                                    <p:set>
                                      <p:cBhvr>
                                        <p:cTn id="8" dur="1" fill="hold">
                                          <p:stCondLst>
                                            <p:cond delay="0"/>
                                          </p:stCondLst>
                                        </p:cTn>
                                        <p:tgtEl>
                                          <p:spTgt spid="160771"/>
                                        </p:tgtEl>
                                        <p:attrNameLst>
                                          <p:attrName>style.visibility</p:attrName>
                                        </p:attrNameLst>
                                      </p:cBhvr>
                                      <p:to>
                                        <p:strVal val="visible"/>
                                      </p:to>
                                    </p:set>
                                    <p:animEffect transition="in" filter="box(out)">
                                      <p:cBhvr>
                                        <p:cTn id="9" dur="500"/>
                                        <p:tgtEl>
                                          <p:spTgt spid="160771"/>
                                        </p:tgtEl>
                                      </p:cBhvr>
                                    </p:animEffect>
                                  </p:childTnLst>
                                </p:cTn>
                              </p:par>
                            </p:childTnLst>
                          </p:cTn>
                        </p:par>
                        <p:par>
                          <p:cTn id="10" fill="hold" nodeType="afterGroup">
                            <p:stCondLst>
                              <p:cond delay="500"/>
                            </p:stCondLst>
                            <p:childTnLst>
                              <p:par>
                                <p:cTn id="11" presetID="2" presetClass="entr" presetSubtype="4" fill="hold" nodeType="afterEffect">
                                  <p:stCondLst>
                                    <p:cond delay="3000"/>
                                  </p:stCondLst>
                                  <p:childTnLst>
                                    <p:set>
                                      <p:cBhvr>
                                        <p:cTn id="12" dur="1" fill="hold">
                                          <p:stCondLst>
                                            <p:cond delay="0"/>
                                          </p:stCondLst>
                                        </p:cTn>
                                        <p:tgtEl>
                                          <p:spTgt spid="160784"/>
                                        </p:tgtEl>
                                        <p:attrNameLst>
                                          <p:attrName>style.visibility</p:attrName>
                                        </p:attrNameLst>
                                      </p:cBhvr>
                                      <p:to>
                                        <p:strVal val="visible"/>
                                      </p:to>
                                    </p:set>
                                    <p:anim calcmode="lin" valueType="num">
                                      <p:cBhvr additive="base">
                                        <p:cTn id="13" dur="500" fill="hold"/>
                                        <p:tgtEl>
                                          <p:spTgt spid="160784"/>
                                        </p:tgtEl>
                                        <p:attrNameLst>
                                          <p:attrName>ppt_x</p:attrName>
                                        </p:attrNameLst>
                                      </p:cBhvr>
                                      <p:tavLst>
                                        <p:tav tm="0">
                                          <p:val>
                                            <p:strVal val="#ppt_x"/>
                                          </p:val>
                                        </p:tav>
                                        <p:tav tm="100000">
                                          <p:val>
                                            <p:strVal val="#ppt_x"/>
                                          </p:val>
                                        </p:tav>
                                      </p:tavLst>
                                    </p:anim>
                                    <p:anim calcmode="lin" valueType="num">
                                      <p:cBhvr additive="base">
                                        <p:cTn id="14" dur="500" fill="hold"/>
                                        <p:tgtEl>
                                          <p:spTgt spid="16078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4000"/>
                            </p:stCondLst>
                            <p:childTnLst>
                              <p:par>
                                <p:cTn id="16" presetID="2" presetClass="entr" presetSubtype="2" fill="hold" nodeType="afterEffect">
                                  <p:stCondLst>
                                    <p:cond delay="2000"/>
                                  </p:stCondLst>
                                  <p:childTnLst>
                                    <p:set>
                                      <p:cBhvr>
                                        <p:cTn id="17" dur="1" fill="hold">
                                          <p:stCondLst>
                                            <p:cond delay="0"/>
                                          </p:stCondLst>
                                        </p:cTn>
                                        <p:tgtEl>
                                          <p:spTgt spid="160772"/>
                                        </p:tgtEl>
                                        <p:attrNameLst>
                                          <p:attrName>style.visibility</p:attrName>
                                        </p:attrNameLst>
                                      </p:cBhvr>
                                      <p:to>
                                        <p:strVal val="visible"/>
                                      </p:to>
                                    </p:set>
                                    <p:anim calcmode="lin" valueType="num">
                                      <p:cBhvr additive="base">
                                        <p:cTn id="18" dur="500" fill="hold"/>
                                        <p:tgtEl>
                                          <p:spTgt spid="160772"/>
                                        </p:tgtEl>
                                        <p:attrNameLst>
                                          <p:attrName>ppt_x</p:attrName>
                                        </p:attrNameLst>
                                      </p:cBhvr>
                                      <p:tavLst>
                                        <p:tav tm="0">
                                          <p:val>
                                            <p:strVal val="1+#ppt_w/2"/>
                                          </p:val>
                                        </p:tav>
                                        <p:tav tm="100000">
                                          <p:val>
                                            <p:strVal val="#ppt_x"/>
                                          </p:val>
                                        </p:tav>
                                      </p:tavLst>
                                    </p:anim>
                                    <p:anim calcmode="lin" valueType="num">
                                      <p:cBhvr additive="base">
                                        <p:cTn id="19" dur="500" fill="hold"/>
                                        <p:tgtEl>
                                          <p:spTgt spid="160772"/>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6500"/>
                            </p:stCondLst>
                            <p:childTnLst>
                              <p:par>
                                <p:cTn id="21" presetID="2" presetClass="entr" presetSubtype="1" fill="hold" nodeType="afterEffect">
                                  <p:stCondLst>
                                    <p:cond delay="2000"/>
                                  </p:stCondLst>
                                  <p:childTnLst>
                                    <p:set>
                                      <p:cBhvr>
                                        <p:cTn id="22" dur="1" fill="hold">
                                          <p:stCondLst>
                                            <p:cond delay="0"/>
                                          </p:stCondLst>
                                        </p:cTn>
                                        <p:tgtEl>
                                          <p:spTgt spid="160773"/>
                                        </p:tgtEl>
                                        <p:attrNameLst>
                                          <p:attrName>style.visibility</p:attrName>
                                        </p:attrNameLst>
                                      </p:cBhvr>
                                      <p:to>
                                        <p:strVal val="visible"/>
                                      </p:to>
                                    </p:set>
                                    <p:anim calcmode="lin" valueType="num">
                                      <p:cBhvr additive="base">
                                        <p:cTn id="23" dur="500" fill="hold"/>
                                        <p:tgtEl>
                                          <p:spTgt spid="160773"/>
                                        </p:tgtEl>
                                        <p:attrNameLst>
                                          <p:attrName>ppt_x</p:attrName>
                                        </p:attrNameLst>
                                      </p:cBhvr>
                                      <p:tavLst>
                                        <p:tav tm="0">
                                          <p:val>
                                            <p:strVal val="#ppt_x"/>
                                          </p:val>
                                        </p:tav>
                                        <p:tav tm="100000">
                                          <p:val>
                                            <p:strVal val="#ppt_x"/>
                                          </p:val>
                                        </p:tav>
                                      </p:tavLst>
                                    </p:anim>
                                    <p:anim calcmode="lin" valueType="num">
                                      <p:cBhvr additive="base">
                                        <p:cTn id="24" dur="500" fill="hold"/>
                                        <p:tgtEl>
                                          <p:spTgt spid="160773"/>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9000"/>
                            </p:stCondLst>
                            <p:childTnLst>
                              <p:par>
                                <p:cTn id="26" presetID="2" presetClass="entr" presetSubtype="12" fill="hold" nodeType="afterEffect">
                                  <p:stCondLst>
                                    <p:cond delay="0"/>
                                  </p:stCondLst>
                                  <p:childTnLst>
                                    <p:set>
                                      <p:cBhvr>
                                        <p:cTn id="27" dur="1" fill="hold">
                                          <p:stCondLst>
                                            <p:cond delay="0"/>
                                          </p:stCondLst>
                                        </p:cTn>
                                        <p:tgtEl>
                                          <p:spTgt spid="160774"/>
                                        </p:tgtEl>
                                        <p:attrNameLst>
                                          <p:attrName>style.visibility</p:attrName>
                                        </p:attrNameLst>
                                      </p:cBhvr>
                                      <p:to>
                                        <p:strVal val="visible"/>
                                      </p:to>
                                    </p:set>
                                    <p:anim calcmode="lin" valueType="num">
                                      <p:cBhvr additive="base">
                                        <p:cTn id="28" dur="500" fill="hold"/>
                                        <p:tgtEl>
                                          <p:spTgt spid="160774"/>
                                        </p:tgtEl>
                                        <p:attrNameLst>
                                          <p:attrName>ppt_x</p:attrName>
                                        </p:attrNameLst>
                                      </p:cBhvr>
                                      <p:tavLst>
                                        <p:tav tm="0">
                                          <p:val>
                                            <p:strVal val="0-#ppt_w/2"/>
                                          </p:val>
                                        </p:tav>
                                        <p:tav tm="100000">
                                          <p:val>
                                            <p:strVal val="#ppt_x"/>
                                          </p:val>
                                        </p:tav>
                                      </p:tavLst>
                                    </p:anim>
                                    <p:anim calcmode="lin" valueType="num">
                                      <p:cBhvr additive="base">
                                        <p:cTn id="29" dur="500" fill="hold"/>
                                        <p:tgtEl>
                                          <p:spTgt spid="160774"/>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9500"/>
                            </p:stCondLst>
                            <p:childTnLst>
                              <p:par>
                                <p:cTn id="31" presetID="2" presetClass="entr" presetSubtype="6" fill="hold" nodeType="afterEffect">
                                  <p:stCondLst>
                                    <p:cond delay="1000"/>
                                  </p:stCondLst>
                                  <p:childTnLst>
                                    <p:set>
                                      <p:cBhvr>
                                        <p:cTn id="32" dur="1" fill="hold">
                                          <p:stCondLst>
                                            <p:cond delay="0"/>
                                          </p:stCondLst>
                                        </p:cTn>
                                        <p:tgtEl>
                                          <p:spTgt spid="160775"/>
                                        </p:tgtEl>
                                        <p:attrNameLst>
                                          <p:attrName>style.visibility</p:attrName>
                                        </p:attrNameLst>
                                      </p:cBhvr>
                                      <p:to>
                                        <p:strVal val="visible"/>
                                      </p:to>
                                    </p:set>
                                    <p:anim calcmode="lin" valueType="num">
                                      <p:cBhvr additive="base">
                                        <p:cTn id="33" dur="500" fill="hold"/>
                                        <p:tgtEl>
                                          <p:spTgt spid="160775"/>
                                        </p:tgtEl>
                                        <p:attrNameLst>
                                          <p:attrName>ppt_x</p:attrName>
                                        </p:attrNameLst>
                                      </p:cBhvr>
                                      <p:tavLst>
                                        <p:tav tm="0">
                                          <p:val>
                                            <p:strVal val="1+#ppt_w/2"/>
                                          </p:val>
                                        </p:tav>
                                        <p:tav tm="100000">
                                          <p:val>
                                            <p:strVal val="#ppt_x"/>
                                          </p:val>
                                        </p:tav>
                                      </p:tavLst>
                                    </p:anim>
                                    <p:anim calcmode="lin" valueType="num">
                                      <p:cBhvr additive="base">
                                        <p:cTn id="34" dur="500" fill="hold"/>
                                        <p:tgtEl>
                                          <p:spTgt spid="160775"/>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1000"/>
                            </p:stCondLst>
                            <p:childTnLst>
                              <p:par>
                                <p:cTn id="36" presetID="2" presetClass="entr" presetSubtype="9" fill="hold" nodeType="afterEffect">
                                  <p:stCondLst>
                                    <p:cond delay="1000"/>
                                  </p:stCondLst>
                                  <p:childTnLst>
                                    <p:set>
                                      <p:cBhvr>
                                        <p:cTn id="37" dur="1" fill="hold">
                                          <p:stCondLst>
                                            <p:cond delay="0"/>
                                          </p:stCondLst>
                                        </p:cTn>
                                        <p:tgtEl>
                                          <p:spTgt spid="160776"/>
                                        </p:tgtEl>
                                        <p:attrNameLst>
                                          <p:attrName>style.visibility</p:attrName>
                                        </p:attrNameLst>
                                      </p:cBhvr>
                                      <p:to>
                                        <p:strVal val="visible"/>
                                      </p:to>
                                    </p:set>
                                    <p:anim calcmode="lin" valueType="num">
                                      <p:cBhvr additive="base">
                                        <p:cTn id="38" dur="500" fill="hold"/>
                                        <p:tgtEl>
                                          <p:spTgt spid="160776"/>
                                        </p:tgtEl>
                                        <p:attrNameLst>
                                          <p:attrName>ppt_x</p:attrName>
                                        </p:attrNameLst>
                                      </p:cBhvr>
                                      <p:tavLst>
                                        <p:tav tm="0">
                                          <p:val>
                                            <p:strVal val="0-#ppt_w/2"/>
                                          </p:val>
                                        </p:tav>
                                        <p:tav tm="100000">
                                          <p:val>
                                            <p:strVal val="#ppt_x"/>
                                          </p:val>
                                        </p:tav>
                                      </p:tavLst>
                                    </p:anim>
                                    <p:anim calcmode="lin" valueType="num">
                                      <p:cBhvr additive="base">
                                        <p:cTn id="39" dur="500" fill="hold"/>
                                        <p:tgtEl>
                                          <p:spTgt spid="160776"/>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12500"/>
                            </p:stCondLst>
                            <p:childTnLst>
                              <p:par>
                                <p:cTn id="41" presetID="23" presetClass="entr" presetSubtype="288" fill="hold" nodeType="afterEffect">
                                  <p:stCondLst>
                                    <p:cond delay="3000"/>
                                  </p:stCondLst>
                                  <p:childTnLst>
                                    <p:set>
                                      <p:cBhvr>
                                        <p:cTn id="42" dur="1" fill="hold">
                                          <p:stCondLst>
                                            <p:cond delay="0"/>
                                          </p:stCondLst>
                                        </p:cTn>
                                        <p:tgtEl>
                                          <p:spTgt spid="160777"/>
                                        </p:tgtEl>
                                        <p:attrNameLst>
                                          <p:attrName>style.visibility</p:attrName>
                                        </p:attrNameLst>
                                      </p:cBhvr>
                                      <p:to>
                                        <p:strVal val="visible"/>
                                      </p:to>
                                    </p:set>
                                    <p:anim calcmode="lin" valueType="num">
                                      <p:cBhvr>
                                        <p:cTn id="43" dur="500" fill="hold"/>
                                        <p:tgtEl>
                                          <p:spTgt spid="160777"/>
                                        </p:tgtEl>
                                        <p:attrNameLst>
                                          <p:attrName>ppt_w</p:attrName>
                                        </p:attrNameLst>
                                      </p:cBhvr>
                                      <p:tavLst>
                                        <p:tav tm="0">
                                          <p:val>
                                            <p:strVal val="4/3*#ppt_w"/>
                                          </p:val>
                                        </p:tav>
                                        <p:tav tm="100000">
                                          <p:val>
                                            <p:strVal val="#ppt_w"/>
                                          </p:val>
                                        </p:tav>
                                      </p:tavLst>
                                    </p:anim>
                                    <p:anim calcmode="lin" valueType="num">
                                      <p:cBhvr>
                                        <p:cTn id="44" dur="500" fill="hold"/>
                                        <p:tgtEl>
                                          <p:spTgt spid="160777"/>
                                        </p:tgtEl>
                                        <p:attrNameLst>
                                          <p:attrName>ppt_h</p:attrName>
                                        </p:attrNameLst>
                                      </p:cBhvr>
                                      <p:tavLst>
                                        <p:tav tm="0">
                                          <p:val>
                                            <p:strVal val="4/3*#ppt_h"/>
                                          </p:val>
                                        </p:tav>
                                        <p:tav tm="100000">
                                          <p:val>
                                            <p:strVal val="#ppt_h"/>
                                          </p:val>
                                        </p:tav>
                                      </p:tavLst>
                                    </p:anim>
                                  </p:childTnLst>
                                </p:cTn>
                              </p:par>
                            </p:childTnLst>
                          </p:cTn>
                        </p:par>
                        <p:par>
                          <p:cTn id="45" fill="hold" nodeType="afterGroup">
                            <p:stCondLst>
                              <p:cond delay="16000"/>
                            </p:stCondLst>
                            <p:childTnLst>
                              <p:par>
                                <p:cTn id="46" presetID="23" presetClass="entr" presetSubtype="36" fill="hold" nodeType="afterEffect">
                                  <p:stCondLst>
                                    <p:cond delay="2000"/>
                                  </p:stCondLst>
                                  <p:childTnLst>
                                    <p:set>
                                      <p:cBhvr>
                                        <p:cTn id="47" dur="1" fill="hold">
                                          <p:stCondLst>
                                            <p:cond delay="0"/>
                                          </p:stCondLst>
                                        </p:cTn>
                                        <p:tgtEl>
                                          <p:spTgt spid="160778"/>
                                        </p:tgtEl>
                                        <p:attrNameLst>
                                          <p:attrName>style.visibility</p:attrName>
                                        </p:attrNameLst>
                                      </p:cBhvr>
                                      <p:to>
                                        <p:strVal val="visible"/>
                                      </p:to>
                                    </p:set>
                                    <p:anim calcmode="lin" valueType="num">
                                      <p:cBhvr>
                                        <p:cTn id="48" dur="500" fill="hold"/>
                                        <p:tgtEl>
                                          <p:spTgt spid="160778"/>
                                        </p:tgtEl>
                                        <p:attrNameLst>
                                          <p:attrName>ppt_w</p:attrName>
                                        </p:attrNameLst>
                                      </p:cBhvr>
                                      <p:tavLst>
                                        <p:tav tm="0">
                                          <p:val>
                                            <p:strVal val="(6*min(max(#ppt_w*#ppt_h,.3),1)-7.4)/-.7*#ppt_w"/>
                                          </p:val>
                                        </p:tav>
                                        <p:tav tm="100000">
                                          <p:val>
                                            <p:strVal val="#ppt_w"/>
                                          </p:val>
                                        </p:tav>
                                      </p:tavLst>
                                    </p:anim>
                                    <p:anim calcmode="lin" valueType="num">
                                      <p:cBhvr>
                                        <p:cTn id="49" dur="500" fill="hold"/>
                                        <p:tgtEl>
                                          <p:spTgt spid="160778"/>
                                        </p:tgtEl>
                                        <p:attrNameLst>
                                          <p:attrName>ppt_h</p:attrName>
                                        </p:attrNameLst>
                                      </p:cBhvr>
                                      <p:tavLst>
                                        <p:tav tm="0">
                                          <p:val>
                                            <p:strVal val="(6*min(max(#ppt_w*#ppt_h,.3),1)-7.4)/-.7*#ppt_h"/>
                                          </p:val>
                                        </p:tav>
                                        <p:tav tm="100000">
                                          <p:val>
                                            <p:strVal val="#ppt_h"/>
                                          </p:val>
                                        </p:tav>
                                      </p:tavLst>
                                    </p:anim>
                                    <p:anim calcmode="lin" valueType="num">
                                      <p:cBhvr>
                                        <p:cTn id="50" dur="500" fill="hold"/>
                                        <p:tgtEl>
                                          <p:spTgt spid="160778"/>
                                        </p:tgtEl>
                                        <p:attrNameLst>
                                          <p:attrName>ppt_x</p:attrName>
                                        </p:attrNameLst>
                                      </p:cBhvr>
                                      <p:tavLst>
                                        <p:tav tm="0">
                                          <p:val>
                                            <p:fltVal val="0.5"/>
                                          </p:val>
                                        </p:tav>
                                        <p:tav tm="100000">
                                          <p:val>
                                            <p:strVal val="#ppt_x"/>
                                          </p:val>
                                        </p:tav>
                                      </p:tavLst>
                                    </p:anim>
                                    <p:anim calcmode="lin" valueType="num">
                                      <p:cBhvr>
                                        <p:cTn id="51" dur="500" fill="hold"/>
                                        <p:tgtEl>
                                          <p:spTgt spid="160778"/>
                                        </p:tgtEl>
                                        <p:attrNameLst>
                                          <p:attrName>ppt_y</p:attrName>
                                        </p:attrNameLst>
                                      </p:cBhvr>
                                      <p:tavLst>
                                        <p:tav tm="0">
                                          <p:val>
                                            <p:strVal val="1+(6*min(max(#ppt_w*#ppt_h,.3),1)-7.4)/-.7*#ppt_h/2"/>
                                          </p:val>
                                        </p:tav>
                                        <p:tav tm="100000">
                                          <p:val>
                                            <p:strVal val="#ppt_y"/>
                                          </p:val>
                                        </p:tav>
                                      </p:tavLst>
                                    </p:anim>
                                  </p:childTnLst>
                                </p:cTn>
                              </p:par>
                            </p:childTnLst>
                          </p:cTn>
                        </p:par>
                        <p:par>
                          <p:cTn id="52" fill="hold" nodeType="afterGroup">
                            <p:stCondLst>
                              <p:cond delay="18500"/>
                            </p:stCondLst>
                            <p:childTnLst>
                              <p:par>
                                <p:cTn id="53" presetID="23" presetClass="entr" presetSubtype="32" fill="hold" nodeType="afterEffect">
                                  <p:stCondLst>
                                    <p:cond delay="1000"/>
                                  </p:stCondLst>
                                  <p:childTnLst>
                                    <p:set>
                                      <p:cBhvr>
                                        <p:cTn id="54" dur="1" fill="hold">
                                          <p:stCondLst>
                                            <p:cond delay="0"/>
                                          </p:stCondLst>
                                        </p:cTn>
                                        <p:tgtEl>
                                          <p:spTgt spid="160779"/>
                                        </p:tgtEl>
                                        <p:attrNameLst>
                                          <p:attrName>style.visibility</p:attrName>
                                        </p:attrNameLst>
                                      </p:cBhvr>
                                      <p:to>
                                        <p:strVal val="visible"/>
                                      </p:to>
                                    </p:set>
                                    <p:anim calcmode="lin" valueType="num">
                                      <p:cBhvr>
                                        <p:cTn id="55" dur="500" fill="hold"/>
                                        <p:tgtEl>
                                          <p:spTgt spid="160779"/>
                                        </p:tgtEl>
                                        <p:attrNameLst>
                                          <p:attrName>ppt_w</p:attrName>
                                        </p:attrNameLst>
                                      </p:cBhvr>
                                      <p:tavLst>
                                        <p:tav tm="0">
                                          <p:val>
                                            <p:strVal val="4*#ppt_w"/>
                                          </p:val>
                                        </p:tav>
                                        <p:tav tm="100000">
                                          <p:val>
                                            <p:strVal val="#ppt_w"/>
                                          </p:val>
                                        </p:tav>
                                      </p:tavLst>
                                    </p:anim>
                                    <p:anim calcmode="lin" valueType="num">
                                      <p:cBhvr>
                                        <p:cTn id="56" dur="500" fill="hold"/>
                                        <p:tgtEl>
                                          <p:spTgt spid="160779"/>
                                        </p:tgtEl>
                                        <p:attrNameLst>
                                          <p:attrName>ppt_h</p:attrName>
                                        </p:attrNameLst>
                                      </p:cBhvr>
                                      <p:tavLst>
                                        <p:tav tm="0">
                                          <p:val>
                                            <p:strVal val="4*#ppt_h"/>
                                          </p:val>
                                        </p:tav>
                                        <p:tav tm="100000">
                                          <p:val>
                                            <p:strVal val="#ppt_h"/>
                                          </p:val>
                                        </p:tav>
                                      </p:tavLst>
                                    </p:anim>
                                  </p:childTnLst>
                                </p:cTn>
                              </p:par>
                            </p:childTnLst>
                          </p:cTn>
                        </p:par>
                        <p:par>
                          <p:cTn id="57" fill="hold" nodeType="afterGroup">
                            <p:stCondLst>
                              <p:cond delay="20000"/>
                            </p:stCondLst>
                            <p:childTnLst>
                              <p:par>
                                <p:cTn id="58" presetID="23" presetClass="entr" presetSubtype="272" fill="hold" nodeType="afterEffect">
                                  <p:stCondLst>
                                    <p:cond delay="1000"/>
                                  </p:stCondLst>
                                  <p:childTnLst>
                                    <p:set>
                                      <p:cBhvr>
                                        <p:cTn id="59" dur="1" fill="hold">
                                          <p:stCondLst>
                                            <p:cond delay="0"/>
                                          </p:stCondLst>
                                        </p:cTn>
                                        <p:tgtEl>
                                          <p:spTgt spid="160780"/>
                                        </p:tgtEl>
                                        <p:attrNameLst>
                                          <p:attrName>style.visibility</p:attrName>
                                        </p:attrNameLst>
                                      </p:cBhvr>
                                      <p:to>
                                        <p:strVal val="visible"/>
                                      </p:to>
                                    </p:set>
                                    <p:anim calcmode="lin" valueType="num">
                                      <p:cBhvr>
                                        <p:cTn id="60" dur="500" fill="hold"/>
                                        <p:tgtEl>
                                          <p:spTgt spid="160780"/>
                                        </p:tgtEl>
                                        <p:attrNameLst>
                                          <p:attrName>ppt_w</p:attrName>
                                        </p:attrNameLst>
                                      </p:cBhvr>
                                      <p:tavLst>
                                        <p:tav tm="0">
                                          <p:val>
                                            <p:strVal val="2/3*#ppt_w"/>
                                          </p:val>
                                        </p:tav>
                                        <p:tav tm="100000">
                                          <p:val>
                                            <p:strVal val="#ppt_w"/>
                                          </p:val>
                                        </p:tav>
                                      </p:tavLst>
                                    </p:anim>
                                    <p:anim calcmode="lin" valueType="num">
                                      <p:cBhvr>
                                        <p:cTn id="61" dur="500" fill="hold"/>
                                        <p:tgtEl>
                                          <p:spTgt spid="160780"/>
                                        </p:tgtEl>
                                        <p:attrNameLst>
                                          <p:attrName>ppt_h</p:attrName>
                                        </p:attrNameLst>
                                      </p:cBhvr>
                                      <p:tavLst>
                                        <p:tav tm="0">
                                          <p:val>
                                            <p:strVal val="2/3*#ppt_h"/>
                                          </p:val>
                                        </p:tav>
                                        <p:tav tm="100000">
                                          <p:val>
                                            <p:strVal val="#ppt_h"/>
                                          </p:val>
                                        </p:tav>
                                      </p:tavLst>
                                    </p:anim>
                                  </p:childTnLst>
                                </p:cTn>
                              </p:par>
                            </p:childTnLst>
                          </p:cTn>
                        </p:par>
                        <p:par>
                          <p:cTn id="62" fill="hold" nodeType="afterGroup">
                            <p:stCondLst>
                              <p:cond delay="21500"/>
                            </p:stCondLst>
                            <p:childTnLst>
                              <p:par>
                                <p:cTn id="63" presetID="23" presetClass="entr" presetSubtype="528" fill="hold" nodeType="afterEffect">
                                  <p:stCondLst>
                                    <p:cond delay="1000"/>
                                  </p:stCondLst>
                                  <p:childTnLst>
                                    <p:set>
                                      <p:cBhvr>
                                        <p:cTn id="64" dur="1" fill="hold">
                                          <p:stCondLst>
                                            <p:cond delay="0"/>
                                          </p:stCondLst>
                                        </p:cTn>
                                        <p:tgtEl>
                                          <p:spTgt spid="160781"/>
                                        </p:tgtEl>
                                        <p:attrNameLst>
                                          <p:attrName>style.visibility</p:attrName>
                                        </p:attrNameLst>
                                      </p:cBhvr>
                                      <p:to>
                                        <p:strVal val="visible"/>
                                      </p:to>
                                    </p:set>
                                    <p:anim calcmode="lin" valueType="num">
                                      <p:cBhvr>
                                        <p:cTn id="65" dur="500" fill="hold"/>
                                        <p:tgtEl>
                                          <p:spTgt spid="160781"/>
                                        </p:tgtEl>
                                        <p:attrNameLst>
                                          <p:attrName>ppt_w</p:attrName>
                                        </p:attrNameLst>
                                      </p:cBhvr>
                                      <p:tavLst>
                                        <p:tav tm="0">
                                          <p:val>
                                            <p:fltVal val="0"/>
                                          </p:val>
                                        </p:tav>
                                        <p:tav tm="100000">
                                          <p:val>
                                            <p:strVal val="#ppt_w"/>
                                          </p:val>
                                        </p:tav>
                                      </p:tavLst>
                                    </p:anim>
                                    <p:anim calcmode="lin" valueType="num">
                                      <p:cBhvr>
                                        <p:cTn id="66" dur="500" fill="hold"/>
                                        <p:tgtEl>
                                          <p:spTgt spid="160781"/>
                                        </p:tgtEl>
                                        <p:attrNameLst>
                                          <p:attrName>ppt_h</p:attrName>
                                        </p:attrNameLst>
                                      </p:cBhvr>
                                      <p:tavLst>
                                        <p:tav tm="0">
                                          <p:val>
                                            <p:fltVal val="0"/>
                                          </p:val>
                                        </p:tav>
                                        <p:tav tm="100000">
                                          <p:val>
                                            <p:strVal val="#ppt_h"/>
                                          </p:val>
                                        </p:tav>
                                      </p:tavLst>
                                    </p:anim>
                                    <p:anim calcmode="lin" valueType="num">
                                      <p:cBhvr>
                                        <p:cTn id="67" dur="500" fill="hold"/>
                                        <p:tgtEl>
                                          <p:spTgt spid="160781"/>
                                        </p:tgtEl>
                                        <p:attrNameLst>
                                          <p:attrName>ppt_x</p:attrName>
                                        </p:attrNameLst>
                                      </p:cBhvr>
                                      <p:tavLst>
                                        <p:tav tm="0">
                                          <p:val>
                                            <p:fltVal val="0.5"/>
                                          </p:val>
                                        </p:tav>
                                        <p:tav tm="100000">
                                          <p:val>
                                            <p:strVal val="#ppt_x"/>
                                          </p:val>
                                        </p:tav>
                                      </p:tavLst>
                                    </p:anim>
                                    <p:anim calcmode="lin" valueType="num">
                                      <p:cBhvr>
                                        <p:cTn id="68" dur="500" fill="hold"/>
                                        <p:tgtEl>
                                          <p:spTgt spid="160781"/>
                                        </p:tgtEl>
                                        <p:attrNameLst>
                                          <p:attrName>ppt_y</p:attrName>
                                        </p:attrNameLst>
                                      </p:cBhvr>
                                      <p:tavLst>
                                        <p:tav tm="0">
                                          <p:val>
                                            <p:fltVal val="0.5"/>
                                          </p:val>
                                        </p:tav>
                                        <p:tav tm="100000">
                                          <p:val>
                                            <p:strVal val="#ppt_y"/>
                                          </p:val>
                                        </p:tav>
                                      </p:tavLst>
                                    </p:anim>
                                  </p:childTnLst>
                                </p:cTn>
                              </p:par>
                            </p:childTnLst>
                          </p:cTn>
                        </p:par>
                        <p:par>
                          <p:cTn id="69" fill="hold" nodeType="afterGroup">
                            <p:stCondLst>
                              <p:cond delay="23000"/>
                            </p:stCondLst>
                            <p:childTnLst>
                              <p:par>
                                <p:cTn id="70" presetID="23" presetClass="entr" presetSubtype="16" fill="hold" nodeType="afterEffect">
                                  <p:stCondLst>
                                    <p:cond delay="2000"/>
                                  </p:stCondLst>
                                  <p:childTnLst>
                                    <p:set>
                                      <p:cBhvr>
                                        <p:cTn id="71" dur="1" fill="hold">
                                          <p:stCondLst>
                                            <p:cond delay="0"/>
                                          </p:stCondLst>
                                        </p:cTn>
                                        <p:tgtEl>
                                          <p:spTgt spid="160782"/>
                                        </p:tgtEl>
                                        <p:attrNameLst>
                                          <p:attrName>style.visibility</p:attrName>
                                        </p:attrNameLst>
                                      </p:cBhvr>
                                      <p:to>
                                        <p:strVal val="visible"/>
                                      </p:to>
                                    </p:set>
                                    <p:anim calcmode="lin" valueType="num">
                                      <p:cBhvr>
                                        <p:cTn id="72" dur="500" fill="hold"/>
                                        <p:tgtEl>
                                          <p:spTgt spid="160782"/>
                                        </p:tgtEl>
                                        <p:attrNameLst>
                                          <p:attrName>ppt_w</p:attrName>
                                        </p:attrNameLst>
                                      </p:cBhvr>
                                      <p:tavLst>
                                        <p:tav tm="0">
                                          <p:val>
                                            <p:fltVal val="0"/>
                                          </p:val>
                                        </p:tav>
                                        <p:tav tm="100000">
                                          <p:val>
                                            <p:strVal val="#ppt_w"/>
                                          </p:val>
                                        </p:tav>
                                      </p:tavLst>
                                    </p:anim>
                                    <p:anim calcmode="lin" valueType="num">
                                      <p:cBhvr>
                                        <p:cTn id="73" dur="500" fill="hold"/>
                                        <p:tgtEl>
                                          <p:spTgt spid="160782"/>
                                        </p:tgtEl>
                                        <p:attrNameLst>
                                          <p:attrName>ppt_h</p:attrName>
                                        </p:attrNameLst>
                                      </p:cBhvr>
                                      <p:tavLst>
                                        <p:tav tm="0">
                                          <p:val>
                                            <p:fltVal val="0"/>
                                          </p:val>
                                        </p:tav>
                                        <p:tav tm="100000">
                                          <p:val>
                                            <p:strVal val="#ppt_h"/>
                                          </p:val>
                                        </p:tav>
                                      </p:tavLst>
                                    </p:anim>
                                  </p:childTnLst>
                                </p:cTn>
                              </p:par>
                            </p:childTnLst>
                          </p:cTn>
                        </p:par>
                        <p:par>
                          <p:cTn id="74" fill="hold" nodeType="afterGroup">
                            <p:stCondLst>
                              <p:cond delay="25500"/>
                            </p:stCondLst>
                            <p:childTnLst>
                              <p:par>
                                <p:cTn id="75" presetID="3" presetClass="entr" presetSubtype="5" fill="hold" nodeType="afterEffect">
                                  <p:stCondLst>
                                    <p:cond delay="2000"/>
                                  </p:stCondLst>
                                  <p:childTnLst>
                                    <p:set>
                                      <p:cBhvr>
                                        <p:cTn id="76" dur="1" fill="hold">
                                          <p:stCondLst>
                                            <p:cond delay="0"/>
                                          </p:stCondLst>
                                        </p:cTn>
                                        <p:tgtEl>
                                          <p:spTgt spid="160783"/>
                                        </p:tgtEl>
                                        <p:attrNameLst>
                                          <p:attrName>style.visibility</p:attrName>
                                        </p:attrNameLst>
                                      </p:cBhvr>
                                      <p:to>
                                        <p:strVal val="visible"/>
                                      </p:to>
                                    </p:set>
                                    <p:animEffect transition="in" filter="blinds(vertical)">
                                      <p:cBhvr>
                                        <p:cTn id="77" dur="500"/>
                                        <p:tgtEl>
                                          <p:spTgt spid="160783"/>
                                        </p:tgtEl>
                                      </p:cBhvr>
                                    </p:animEffect>
                                  </p:childTnLst>
                                </p:cTn>
                              </p:par>
                            </p:childTnLst>
                          </p:cTn>
                        </p:par>
                        <p:par>
                          <p:cTn id="78" fill="hold" nodeType="afterGroup">
                            <p:stCondLst>
                              <p:cond delay="28000"/>
                            </p:stCondLst>
                            <p:childTnLst>
                              <p:par>
                                <p:cTn id="79" presetID="3" presetClass="entr" presetSubtype="10" fill="hold" nodeType="afterEffect">
                                  <p:stCondLst>
                                    <p:cond delay="3000"/>
                                  </p:stCondLst>
                                  <p:childTnLst>
                                    <p:set>
                                      <p:cBhvr>
                                        <p:cTn id="80" dur="1" fill="hold">
                                          <p:stCondLst>
                                            <p:cond delay="0"/>
                                          </p:stCondLst>
                                        </p:cTn>
                                        <p:tgtEl>
                                          <p:spTgt spid="160785"/>
                                        </p:tgtEl>
                                        <p:attrNameLst>
                                          <p:attrName>style.visibility</p:attrName>
                                        </p:attrNameLst>
                                      </p:cBhvr>
                                      <p:to>
                                        <p:strVal val="visible"/>
                                      </p:to>
                                    </p:set>
                                    <p:animEffect transition="in" filter="blinds(horizontal)">
                                      <p:cBhvr>
                                        <p:cTn id="81" dur="500"/>
                                        <p:tgtEl>
                                          <p:spTgt spid="160785"/>
                                        </p:tgtEl>
                                      </p:cBhvr>
                                    </p:animEffect>
                                  </p:childTnLst>
                                </p:cTn>
                              </p:par>
                            </p:childTnLst>
                          </p:cTn>
                        </p:par>
                        <p:par>
                          <p:cTn id="82" fill="hold" nodeType="afterGroup">
                            <p:stCondLst>
                              <p:cond delay="31500"/>
                            </p:stCondLst>
                            <p:childTnLst>
                              <p:par>
                                <p:cTn id="83" presetID="12" presetClass="entr" presetSubtype="4" fill="hold" nodeType="afterEffect">
                                  <p:stCondLst>
                                    <p:cond delay="1000"/>
                                  </p:stCondLst>
                                  <p:childTnLst>
                                    <p:set>
                                      <p:cBhvr>
                                        <p:cTn id="84" dur="1" fill="hold">
                                          <p:stCondLst>
                                            <p:cond delay="0"/>
                                          </p:stCondLst>
                                        </p:cTn>
                                        <p:tgtEl>
                                          <p:spTgt spid="160786"/>
                                        </p:tgtEl>
                                        <p:attrNameLst>
                                          <p:attrName>style.visibility</p:attrName>
                                        </p:attrNameLst>
                                      </p:cBhvr>
                                      <p:to>
                                        <p:strVal val="visible"/>
                                      </p:to>
                                    </p:set>
                                    <p:animEffect transition="in" filter="slide(fromBottom)">
                                      <p:cBhvr>
                                        <p:cTn id="85" dur="500"/>
                                        <p:tgtEl>
                                          <p:spTgt spid="160786"/>
                                        </p:tgtEl>
                                      </p:cBhvr>
                                    </p:animEffect>
                                  </p:childTnLst>
                                </p:cTn>
                              </p:par>
                            </p:childTnLst>
                          </p:cTn>
                        </p:par>
                        <p:par>
                          <p:cTn id="86" fill="hold" nodeType="afterGroup">
                            <p:stCondLst>
                              <p:cond delay="33000"/>
                            </p:stCondLst>
                            <p:childTnLst>
                              <p:par>
                                <p:cTn id="87" presetID="16" presetClass="entr" presetSubtype="37" fill="hold" nodeType="afterEffect">
                                  <p:stCondLst>
                                    <p:cond delay="3000"/>
                                  </p:stCondLst>
                                  <p:childTnLst>
                                    <p:set>
                                      <p:cBhvr>
                                        <p:cTn id="88" dur="1" fill="hold">
                                          <p:stCondLst>
                                            <p:cond delay="0"/>
                                          </p:stCondLst>
                                        </p:cTn>
                                        <p:tgtEl>
                                          <p:spTgt spid="160787"/>
                                        </p:tgtEl>
                                        <p:attrNameLst>
                                          <p:attrName>style.visibility</p:attrName>
                                        </p:attrNameLst>
                                      </p:cBhvr>
                                      <p:to>
                                        <p:strVal val="visible"/>
                                      </p:to>
                                    </p:set>
                                    <p:animEffect transition="in" filter="barn(outVertical)">
                                      <p:cBhvr>
                                        <p:cTn id="89" dur="500"/>
                                        <p:tgtEl>
                                          <p:spTgt spid="160787"/>
                                        </p:tgtEl>
                                      </p:cBhvr>
                                    </p:animEffect>
                                  </p:childTnLst>
                                </p:cTn>
                              </p:par>
                            </p:childTnLst>
                          </p:cTn>
                        </p:par>
                        <p:par>
                          <p:cTn id="90" fill="hold" nodeType="afterGroup">
                            <p:stCondLst>
                              <p:cond delay="36500"/>
                            </p:stCondLst>
                            <p:childTnLst>
                              <p:par>
                                <p:cTn id="91" presetID="16" presetClass="entr" presetSubtype="42" fill="hold" nodeType="afterEffect">
                                  <p:stCondLst>
                                    <p:cond delay="0"/>
                                  </p:stCondLst>
                                  <p:childTnLst>
                                    <p:set>
                                      <p:cBhvr>
                                        <p:cTn id="92" dur="1" fill="hold">
                                          <p:stCondLst>
                                            <p:cond delay="0"/>
                                          </p:stCondLst>
                                        </p:cTn>
                                        <p:tgtEl>
                                          <p:spTgt spid="160788"/>
                                        </p:tgtEl>
                                        <p:attrNameLst>
                                          <p:attrName>style.visibility</p:attrName>
                                        </p:attrNameLst>
                                      </p:cBhvr>
                                      <p:to>
                                        <p:strVal val="visible"/>
                                      </p:to>
                                    </p:set>
                                    <p:animEffect transition="in" filter="barn(outHorizontal)">
                                      <p:cBhvr>
                                        <p:cTn id="93" dur="500"/>
                                        <p:tgtEl>
                                          <p:spTgt spid="160788"/>
                                        </p:tgtEl>
                                      </p:cBhvr>
                                    </p:animEffect>
                                  </p:childTnLst>
                                </p:cTn>
                              </p:par>
                            </p:childTnLst>
                          </p:cTn>
                        </p:par>
                        <p:par>
                          <p:cTn id="94" fill="hold" nodeType="afterGroup">
                            <p:stCondLst>
                              <p:cond delay="37000"/>
                            </p:stCondLst>
                            <p:childTnLst>
                              <p:par>
                                <p:cTn id="95" presetID="14" presetClass="entr" presetSubtype="5" fill="hold" nodeType="afterEffect">
                                  <p:stCondLst>
                                    <p:cond delay="3000"/>
                                  </p:stCondLst>
                                  <p:childTnLst>
                                    <p:set>
                                      <p:cBhvr>
                                        <p:cTn id="96" dur="1" fill="hold">
                                          <p:stCondLst>
                                            <p:cond delay="0"/>
                                          </p:stCondLst>
                                        </p:cTn>
                                        <p:tgtEl>
                                          <p:spTgt spid="160789"/>
                                        </p:tgtEl>
                                        <p:attrNameLst>
                                          <p:attrName>style.visibility</p:attrName>
                                        </p:attrNameLst>
                                      </p:cBhvr>
                                      <p:to>
                                        <p:strVal val="visible"/>
                                      </p:to>
                                    </p:set>
                                    <p:animEffect transition="in" filter="randombar(vertical)">
                                      <p:cBhvr>
                                        <p:cTn id="97" dur="500"/>
                                        <p:tgtEl>
                                          <p:spTgt spid="160789"/>
                                        </p:tgtEl>
                                      </p:cBhvr>
                                    </p:animEffect>
                                  </p:childTnLst>
                                </p:cTn>
                              </p:par>
                            </p:childTnLst>
                          </p:cTn>
                        </p:par>
                        <p:par>
                          <p:cTn id="98" fill="hold" nodeType="afterGroup">
                            <p:stCondLst>
                              <p:cond delay="40500"/>
                            </p:stCondLst>
                            <p:childTnLst>
                              <p:par>
                                <p:cTn id="99" presetID="14" presetClass="entr" presetSubtype="10" fill="hold" nodeType="afterEffect">
                                  <p:stCondLst>
                                    <p:cond delay="1000"/>
                                  </p:stCondLst>
                                  <p:childTnLst>
                                    <p:set>
                                      <p:cBhvr>
                                        <p:cTn id="100" dur="1" fill="hold">
                                          <p:stCondLst>
                                            <p:cond delay="0"/>
                                          </p:stCondLst>
                                        </p:cTn>
                                        <p:tgtEl>
                                          <p:spTgt spid="160790"/>
                                        </p:tgtEl>
                                        <p:attrNameLst>
                                          <p:attrName>style.visibility</p:attrName>
                                        </p:attrNameLst>
                                      </p:cBhvr>
                                      <p:to>
                                        <p:strVal val="visible"/>
                                      </p:to>
                                    </p:set>
                                    <p:animEffect transition="in" filter="randombar(horizontal)">
                                      <p:cBhvr>
                                        <p:cTn id="101" dur="500"/>
                                        <p:tgtEl>
                                          <p:spTgt spid="160790"/>
                                        </p:tgtEl>
                                      </p:cBhvr>
                                    </p:animEffect>
                                  </p:childTnLst>
                                </p:cTn>
                              </p:par>
                            </p:childTnLst>
                          </p:cTn>
                        </p:par>
                        <p:par>
                          <p:cTn id="102" fill="hold" nodeType="afterGroup">
                            <p:stCondLst>
                              <p:cond delay="42000"/>
                            </p:stCondLst>
                            <p:childTnLst>
                              <p:par>
                                <p:cTn id="103" presetID="16" presetClass="entr" presetSubtype="21" fill="hold" nodeType="afterEffect">
                                  <p:stCondLst>
                                    <p:cond delay="1000"/>
                                  </p:stCondLst>
                                  <p:childTnLst>
                                    <p:set>
                                      <p:cBhvr>
                                        <p:cTn id="104" dur="1" fill="hold">
                                          <p:stCondLst>
                                            <p:cond delay="0"/>
                                          </p:stCondLst>
                                        </p:cTn>
                                        <p:tgtEl>
                                          <p:spTgt spid="160791"/>
                                        </p:tgtEl>
                                        <p:attrNameLst>
                                          <p:attrName>style.visibility</p:attrName>
                                        </p:attrNameLst>
                                      </p:cBhvr>
                                      <p:to>
                                        <p:strVal val="visible"/>
                                      </p:to>
                                    </p:set>
                                    <p:animEffect transition="in" filter="barn(inVertical)">
                                      <p:cBhvr>
                                        <p:cTn id="105" dur="500"/>
                                        <p:tgtEl>
                                          <p:spTgt spid="160791"/>
                                        </p:tgtEl>
                                      </p:cBhvr>
                                    </p:animEffect>
                                  </p:childTnLst>
                                </p:cTn>
                              </p:par>
                            </p:childTnLst>
                          </p:cTn>
                        </p:par>
                        <p:par>
                          <p:cTn id="106" fill="hold" nodeType="afterGroup">
                            <p:stCondLst>
                              <p:cond delay="43500"/>
                            </p:stCondLst>
                            <p:childTnLst>
                              <p:par>
                                <p:cTn id="107" presetID="16" presetClass="entr" presetSubtype="26" fill="hold" nodeType="afterEffect">
                                  <p:stCondLst>
                                    <p:cond delay="1000"/>
                                  </p:stCondLst>
                                  <p:childTnLst>
                                    <p:set>
                                      <p:cBhvr>
                                        <p:cTn id="108" dur="1" fill="hold">
                                          <p:stCondLst>
                                            <p:cond delay="0"/>
                                          </p:stCondLst>
                                        </p:cTn>
                                        <p:tgtEl>
                                          <p:spTgt spid="160792"/>
                                        </p:tgtEl>
                                        <p:attrNameLst>
                                          <p:attrName>style.visibility</p:attrName>
                                        </p:attrNameLst>
                                      </p:cBhvr>
                                      <p:to>
                                        <p:strVal val="visible"/>
                                      </p:to>
                                    </p:set>
                                    <p:animEffect transition="in" filter="barn(inHorizontal)">
                                      <p:cBhvr>
                                        <p:cTn id="109" dur="500"/>
                                        <p:tgtEl>
                                          <p:spTgt spid="160792"/>
                                        </p:tgtEl>
                                      </p:cBhvr>
                                    </p:animEffect>
                                  </p:childTnLst>
                                </p:cTn>
                              </p:par>
                            </p:childTnLst>
                          </p:cTn>
                        </p:par>
                        <p:par>
                          <p:cTn id="110" fill="hold" nodeType="afterGroup">
                            <p:stCondLst>
                              <p:cond delay="45000"/>
                            </p:stCondLst>
                            <p:childTnLst>
                              <p:par>
                                <p:cTn id="111" presetID="17" presetClass="entr" presetSubtype="1" fill="hold" nodeType="afterEffect">
                                  <p:stCondLst>
                                    <p:cond delay="3000"/>
                                  </p:stCondLst>
                                  <p:childTnLst>
                                    <p:set>
                                      <p:cBhvr>
                                        <p:cTn id="112" dur="1" fill="hold">
                                          <p:stCondLst>
                                            <p:cond delay="0"/>
                                          </p:stCondLst>
                                        </p:cTn>
                                        <p:tgtEl>
                                          <p:spTgt spid="160793"/>
                                        </p:tgtEl>
                                        <p:attrNameLst>
                                          <p:attrName>style.visibility</p:attrName>
                                        </p:attrNameLst>
                                      </p:cBhvr>
                                      <p:to>
                                        <p:strVal val="visible"/>
                                      </p:to>
                                    </p:set>
                                    <p:anim calcmode="lin" valueType="num">
                                      <p:cBhvr>
                                        <p:cTn id="113" dur="500" fill="hold"/>
                                        <p:tgtEl>
                                          <p:spTgt spid="160793"/>
                                        </p:tgtEl>
                                        <p:attrNameLst>
                                          <p:attrName>ppt_x</p:attrName>
                                        </p:attrNameLst>
                                      </p:cBhvr>
                                      <p:tavLst>
                                        <p:tav tm="0">
                                          <p:val>
                                            <p:strVal val="#ppt_x"/>
                                          </p:val>
                                        </p:tav>
                                        <p:tav tm="100000">
                                          <p:val>
                                            <p:strVal val="#ppt_x"/>
                                          </p:val>
                                        </p:tav>
                                      </p:tavLst>
                                    </p:anim>
                                    <p:anim calcmode="lin" valueType="num">
                                      <p:cBhvr>
                                        <p:cTn id="114" dur="500" fill="hold"/>
                                        <p:tgtEl>
                                          <p:spTgt spid="160793"/>
                                        </p:tgtEl>
                                        <p:attrNameLst>
                                          <p:attrName>ppt_y</p:attrName>
                                        </p:attrNameLst>
                                      </p:cBhvr>
                                      <p:tavLst>
                                        <p:tav tm="0">
                                          <p:val>
                                            <p:strVal val="#ppt_y-#ppt_h/2"/>
                                          </p:val>
                                        </p:tav>
                                        <p:tav tm="100000">
                                          <p:val>
                                            <p:strVal val="#ppt_y"/>
                                          </p:val>
                                        </p:tav>
                                      </p:tavLst>
                                    </p:anim>
                                    <p:anim calcmode="lin" valueType="num">
                                      <p:cBhvr>
                                        <p:cTn id="115" dur="500" fill="hold"/>
                                        <p:tgtEl>
                                          <p:spTgt spid="160793"/>
                                        </p:tgtEl>
                                        <p:attrNameLst>
                                          <p:attrName>ppt_w</p:attrName>
                                        </p:attrNameLst>
                                      </p:cBhvr>
                                      <p:tavLst>
                                        <p:tav tm="0">
                                          <p:val>
                                            <p:strVal val="#ppt_w"/>
                                          </p:val>
                                        </p:tav>
                                        <p:tav tm="100000">
                                          <p:val>
                                            <p:strVal val="#ppt_w"/>
                                          </p:val>
                                        </p:tav>
                                      </p:tavLst>
                                    </p:anim>
                                    <p:anim calcmode="lin" valueType="num">
                                      <p:cBhvr>
                                        <p:cTn id="116" dur="500" fill="hold"/>
                                        <p:tgtEl>
                                          <p:spTgt spid="160793"/>
                                        </p:tgtEl>
                                        <p:attrNameLst>
                                          <p:attrName>ppt_h</p:attrName>
                                        </p:attrNameLst>
                                      </p:cBhvr>
                                      <p:tavLst>
                                        <p:tav tm="0">
                                          <p:val>
                                            <p:fltVal val="0"/>
                                          </p:val>
                                        </p:tav>
                                        <p:tav tm="100000">
                                          <p:val>
                                            <p:strVal val="#ppt_h"/>
                                          </p:val>
                                        </p:tav>
                                      </p:tavLst>
                                    </p:anim>
                                  </p:childTnLst>
                                </p:cTn>
                              </p:par>
                            </p:childTnLst>
                          </p:cTn>
                        </p:par>
                        <p:par>
                          <p:cTn id="117" fill="hold" nodeType="afterGroup">
                            <p:stCondLst>
                              <p:cond delay="48500"/>
                            </p:stCondLst>
                            <p:childTnLst>
                              <p:par>
                                <p:cTn id="118" presetID="17" presetClass="entr" presetSubtype="2" fill="hold" nodeType="afterEffect">
                                  <p:stCondLst>
                                    <p:cond delay="1000"/>
                                  </p:stCondLst>
                                  <p:childTnLst>
                                    <p:set>
                                      <p:cBhvr>
                                        <p:cTn id="119" dur="1" fill="hold">
                                          <p:stCondLst>
                                            <p:cond delay="0"/>
                                          </p:stCondLst>
                                        </p:cTn>
                                        <p:tgtEl>
                                          <p:spTgt spid="160794"/>
                                        </p:tgtEl>
                                        <p:attrNameLst>
                                          <p:attrName>style.visibility</p:attrName>
                                        </p:attrNameLst>
                                      </p:cBhvr>
                                      <p:to>
                                        <p:strVal val="visible"/>
                                      </p:to>
                                    </p:set>
                                    <p:anim calcmode="lin" valueType="num">
                                      <p:cBhvr>
                                        <p:cTn id="120" dur="500" fill="hold"/>
                                        <p:tgtEl>
                                          <p:spTgt spid="160794"/>
                                        </p:tgtEl>
                                        <p:attrNameLst>
                                          <p:attrName>ppt_x</p:attrName>
                                        </p:attrNameLst>
                                      </p:cBhvr>
                                      <p:tavLst>
                                        <p:tav tm="0">
                                          <p:val>
                                            <p:strVal val="#ppt_x+#ppt_w/2"/>
                                          </p:val>
                                        </p:tav>
                                        <p:tav tm="100000">
                                          <p:val>
                                            <p:strVal val="#ppt_x"/>
                                          </p:val>
                                        </p:tav>
                                      </p:tavLst>
                                    </p:anim>
                                    <p:anim calcmode="lin" valueType="num">
                                      <p:cBhvr>
                                        <p:cTn id="121" dur="500" fill="hold"/>
                                        <p:tgtEl>
                                          <p:spTgt spid="160794"/>
                                        </p:tgtEl>
                                        <p:attrNameLst>
                                          <p:attrName>ppt_y</p:attrName>
                                        </p:attrNameLst>
                                      </p:cBhvr>
                                      <p:tavLst>
                                        <p:tav tm="0">
                                          <p:val>
                                            <p:strVal val="#ppt_y"/>
                                          </p:val>
                                        </p:tav>
                                        <p:tav tm="100000">
                                          <p:val>
                                            <p:strVal val="#ppt_y"/>
                                          </p:val>
                                        </p:tav>
                                      </p:tavLst>
                                    </p:anim>
                                    <p:anim calcmode="lin" valueType="num">
                                      <p:cBhvr>
                                        <p:cTn id="122" dur="500" fill="hold"/>
                                        <p:tgtEl>
                                          <p:spTgt spid="160794"/>
                                        </p:tgtEl>
                                        <p:attrNameLst>
                                          <p:attrName>ppt_w</p:attrName>
                                        </p:attrNameLst>
                                      </p:cBhvr>
                                      <p:tavLst>
                                        <p:tav tm="0">
                                          <p:val>
                                            <p:fltVal val="0"/>
                                          </p:val>
                                        </p:tav>
                                        <p:tav tm="100000">
                                          <p:val>
                                            <p:strVal val="#ppt_w"/>
                                          </p:val>
                                        </p:tav>
                                      </p:tavLst>
                                    </p:anim>
                                    <p:anim calcmode="lin" valueType="num">
                                      <p:cBhvr>
                                        <p:cTn id="123" dur="500" fill="hold"/>
                                        <p:tgtEl>
                                          <p:spTgt spid="160794"/>
                                        </p:tgtEl>
                                        <p:attrNameLst>
                                          <p:attrName>ppt_h</p:attrName>
                                        </p:attrNameLst>
                                      </p:cBhvr>
                                      <p:tavLst>
                                        <p:tav tm="0">
                                          <p:val>
                                            <p:strVal val="#ppt_h"/>
                                          </p:val>
                                        </p:tav>
                                        <p:tav tm="100000">
                                          <p:val>
                                            <p:strVal val="#ppt_h"/>
                                          </p:val>
                                        </p:tav>
                                      </p:tavLst>
                                    </p:anim>
                                  </p:childTnLst>
                                </p:cTn>
                              </p:par>
                            </p:childTnLst>
                          </p:cTn>
                        </p:par>
                        <p:par>
                          <p:cTn id="124" fill="hold" nodeType="afterGroup">
                            <p:stCondLst>
                              <p:cond delay="50000"/>
                            </p:stCondLst>
                            <p:childTnLst>
                              <p:par>
                                <p:cTn id="125" presetID="17" presetClass="entr" presetSubtype="8" fill="hold" nodeType="afterEffect">
                                  <p:stCondLst>
                                    <p:cond delay="1000"/>
                                  </p:stCondLst>
                                  <p:childTnLst>
                                    <p:set>
                                      <p:cBhvr>
                                        <p:cTn id="126" dur="1" fill="hold">
                                          <p:stCondLst>
                                            <p:cond delay="0"/>
                                          </p:stCondLst>
                                        </p:cTn>
                                        <p:tgtEl>
                                          <p:spTgt spid="160795"/>
                                        </p:tgtEl>
                                        <p:attrNameLst>
                                          <p:attrName>style.visibility</p:attrName>
                                        </p:attrNameLst>
                                      </p:cBhvr>
                                      <p:to>
                                        <p:strVal val="visible"/>
                                      </p:to>
                                    </p:set>
                                    <p:anim calcmode="lin" valueType="num">
                                      <p:cBhvr>
                                        <p:cTn id="127" dur="500" fill="hold"/>
                                        <p:tgtEl>
                                          <p:spTgt spid="160795"/>
                                        </p:tgtEl>
                                        <p:attrNameLst>
                                          <p:attrName>ppt_x</p:attrName>
                                        </p:attrNameLst>
                                      </p:cBhvr>
                                      <p:tavLst>
                                        <p:tav tm="0">
                                          <p:val>
                                            <p:strVal val="#ppt_x-#ppt_w/2"/>
                                          </p:val>
                                        </p:tav>
                                        <p:tav tm="100000">
                                          <p:val>
                                            <p:strVal val="#ppt_x"/>
                                          </p:val>
                                        </p:tav>
                                      </p:tavLst>
                                    </p:anim>
                                    <p:anim calcmode="lin" valueType="num">
                                      <p:cBhvr>
                                        <p:cTn id="128" dur="500" fill="hold"/>
                                        <p:tgtEl>
                                          <p:spTgt spid="160795"/>
                                        </p:tgtEl>
                                        <p:attrNameLst>
                                          <p:attrName>ppt_y</p:attrName>
                                        </p:attrNameLst>
                                      </p:cBhvr>
                                      <p:tavLst>
                                        <p:tav tm="0">
                                          <p:val>
                                            <p:strVal val="#ppt_y"/>
                                          </p:val>
                                        </p:tav>
                                        <p:tav tm="100000">
                                          <p:val>
                                            <p:strVal val="#ppt_y"/>
                                          </p:val>
                                        </p:tav>
                                      </p:tavLst>
                                    </p:anim>
                                    <p:anim calcmode="lin" valueType="num">
                                      <p:cBhvr>
                                        <p:cTn id="129" dur="500" fill="hold"/>
                                        <p:tgtEl>
                                          <p:spTgt spid="160795"/>
                                        </p:tgtEl>
                                        <p:attrNameLst>
                                          <p:attrName>ppt_w</p:attrName>
                                        </p:attrNameLst>
                                      </p:cBhvr>
                                      <p:tavLst>
                                        <p:tav tm="0">
                                          <p:val>
                                            <p:fltVal val="0"/>
                                          </p:val>
                                        </p:tav>
                                        <p:tav tm="100000">
                                          <p:val>
                                            <p:strVal val="#ppt_w"/>
                                          </p:val>
                                        </p:tav>
                                      </p:tavLst>
                                    </p:anim>
                                    <p:anim calcmode="lin" valueType="num">
                                      <p:cBhvr>
                                        <p:cTn id="130" dur="500" fill="hold"/>
                                        <p:tgtEl>
                                          <p:spTgt spid="160795"/>
                                        </p:tgtEl>
                                        <p:attrNameLst>
                                          <p:attrName>ppt_h</p:attrName>
                                        </p:attrNameLst>
                                      </p:cBhvr>
                                      <p:tavLst>
                                        <p:tav tm="0">
                                          <p:val>
                                            <p:strVal val="#ppt_h"/>
                                          </p:val>
                                        </p:tav>
                                        <p:tav tm="100000">
                                          <p:val>
                                            <p:strVal val="#ppt_h"/>
                                          </p:val>
                                        </p:tav>
                                      </p:tavLst>
                                    </p:anim>
                                  </p:childTnLst>
                                </p:cTn>
                              </p:par>
                            </p:childTnLst>
                          </p:cTn>
                        </p:par>
                        <p:par>
                          <p:cTn id="131" fill="hold" nodeType="afterGroup">
                            <p:stCondLst>
                              <p:cond delay="51500"/>
                            </p:stCondLst>
                            <p:childTnLst>
                              <p:par>
                                <p:cTn id="132" presetID="17" presetClass="entr" presetSubtype="10" fill="hold" nodeType="afterEffect">
                                  <p:stCondLst>
                                    <p:cond delay="1000"/>
                                  </p:stCondLst>
                                  <p:childTnLst>
                                    <p:set>
                                      <p:cBhvr>
                                        <p:cTn id="133" dur="1" fill="hold">
                                          <p:stCondLst>
                                            <p:cond delay="0"/>
                                          </p:stCondLst>
                                        </p:cTn>
                                        <p:tgtEl>
                                          <p:spTgt spid="160796"/>
                                        </p:tgtEl>
                                        <p:attrNameLst>
                                          <p:attrName>style.visibility</p:attrName>
                                        </p:attrNameLst>
                                      </p:cBhvr>
                                      <p:to>
                                        <p:strVal val="visible"/>
                                      </p:to>
                                    </p:set>
                                    <p:anim calcmode="lin" valueType="num">
                                      <p:cBhvr>
                                        <p:cTn id="134" dur="500" fill="hold"/>
                                        <p:tgtEl>
                                          <p:spTgt spid="160796"/>
                                        </p:tgtEl>
                                        <p:attrNameLst>
                                          <p:attrName>ppt_w</p:attrName>
                                        </p:attrNameLst>
                                      </p:cBhvr>
                                      <p:tavLst>
                                        <p:tav tm="0">
                                          <p:val>
                                            <p:fltVal val="0"/>
                                          </p:val>
                                        </p:tav>
                                        <p:tav tm="100000">
                                          <p:val>
                                            <p:strVal val="#ppt_w"/>
                                          </p:val>
                                        </p:tav>
                                      </p:tavLst>
                                    </p:anim>
                                    <p:anim calcmode="lin" valueType="num">
                                      <p:cBhvr>
                                        <p:cTn id="135" dur="500" fill="hold"/>
                                        <p:tgtEl>
                                          <p:spTgt spid="160796"/>
                                        </p:tgtEl>
                                        <p:attrNameLst>
                                          <p:attrName>ppt_h</p:attrName>
                                        </p:attrNameLst>
                                      </p:cBhvr>
                                      <p:tavLst>
                                        <p:tav tm="0">
                                          <p:val>
                                            <p:strVal val="#ppt_h"/>
                                          </p:val>
                                        </p:tav>
                                        <p:tav tm="100000">
                                          <p:val>
                                            <p:strVal val="#ppt_h"/>
                                          </p:val>
                                        </p:tav>
                                      </p:tavLst>
                                    </p:anim>
                                  </p:childTnLst>
                                </p:cTn>
                              </p:par>
                            </p:childTnLst>
                          </p:cTn>
                        </p:par>
                        <p:par>
                          <p:cTn id="136" fill="hold" nodeType="afterGroup">
                            <p:stCondLst>
                              <p:cond delay="53000"/>
                            </p:stCondLst>
                            <p:childTnLst>
                              <p:par>
                                <p:cTn id="137" presetID="18" presetClass="entr" presetSubtype="3" fill="hold" nodeType="afterEffect">
                                  <p:stCondLst>
                                    <p:cond delay="3000"/>
                                  </p:stCondLst>
                                  <p:childTnLst>
                                    <p:set>
                                      <p:cBhvr>
                                        <p:cTn id="138" dur="1" fill="hold">
                                          <p:stCondLst>
                                            <p:cond delay="0"/>
                                          </p:stCondLst>
                                        </p:cTn>
                                        <p:tgtEl>
                                          <p:spTgt spid="160797"/>
                                        </p:tgtEl>
                                        <p:attrNameLst>
                                          <p:attrName>style.visibility</p:attrName>
                                        </p:attrNameLst>
                                      </p:cBhvr>
                                      <p:to>
                                        <p:strVal val="visible"/>
                                      </p:to>
                                    </p:set>
                                    <p:animEffect transition="in" filter="strips(upRight)">
                                      <p:cBhvr>
                                        <p:cTn id="139" dur="500"/>
                                        <p:tgtEl>
                                          <p:spTgt spid="160797"/>
                                        </p:tgtEl>
                                      </p:cBhvr>
                                    </p:animEffect>
                                  </p:childTnLst>
                                </p:cTn>
                              </p:par>
                            </p:childTnLst>
                          </p:cTn>
                        </p:par>
                        <p:par>
                          <p:cTn id="140" fill="hold" nodeType="afterGroup">
                            <p:stCondLst>
                              <p:cond delay="56500"/>
                            </p:stCondLst>
                            <p:childTnLst>
                              <p:par>
                                <p:cTn id="141" presetID="18" presetClass="entr" presetSubtype="6" fill="hold" nodeType="afterEffect">
                                  <p:stCondLst>
                                    <p:cond delay="1000"/>
                                  </p:stCondLst>
                                  <p:childTnLst>
                                    <p:set>
                                      <p:cBhvr>
                                        <p:cTn id="142" dur="1" fill="hold">
                                          <p:stCondLst>
                                            <p:cond delay="0"/>
                                          </p:stCondLst>
                                        </p:cTn>
                                        <p:tgtEl>
                                          <p:spTgt spid="160798"/>
                                        </p:tgtEl>
                                        <p:attrNameLst>
                                          <p:attrName>style.visibility</p:attrName>
                                        </p:attrNameLst>
                                      </p:cBhvr>
                                      <p:to>
                                        <p:strVal val="visible"/>
                                      </p:to>
                                    </p:set>
                                    <p:animEffect transition="in" filter="strips(downRight)">
                                      <p:cBhvr>
                                        <p:cTn id="143" dur="500"/>
                                        <p:tgtEl>
                                          <p:spTgt spid="160798"/>
                                        </p:tgtEl>
                                      </p:cBhvr>
                                    </p:animEffect>
                                  </p:childTnLst>
                                </p:cTn>
                              </p:par>
                            </p:childTnLst>
                          </p:cTn>
                        </p:par>
                        <p:par>
                          <p:cTn id="144" fill="hold" nodeType="afterGroup">
                            <p:stCondLst>
                              <p:cond delay="58000"/>
                            </p:stCondLst>
                            <p:childTnLst>
                              <p:par>
                                <p:cTn id="145" presetID="18" presetClass="entr" presetSubtype="9" fill="hold" nodeType="afterEffect">
                                  <p:stCondLst>
                                    <p:cond delay="3000"/>
                                  </p:stCondLst>
                                  <p:childTnLst>
                                    <p:set>
                                      <p:cBhvr>
                                        <p:cTn id="146" dur="1" fill="hold">
                                          <p:stCondLst>
                                            <p:cond delay="0"/>
                                          </p:stCondLst>
                                        </p:cTn>
                                        <p:tgtEl>
                                          <p:spTgt spid="160799"/>
                                        </p:tgtEl>
                                        <p:attrNameLst>
                                          <p:attrName>style.visibility</p:attrName>
                                        </p:attrNameLst>
                                      </p:cBhvr>
                                      <p:to>
                                        <p:strVal val="visible"/>
                                      </p:to>
                                    </p:set>
                                    <p:animEffect transition="in" filter="strips(upLeft)">
                                      <p:cBhvr>
                                        <p:cTn id="147" dur="500"/>
                                        <p:tgtEl>
                                          <p:spTgt spid="160799"/>
                                        </p:tgtEl>
                                      </p:cBhvr>
                                    </p:animEffect>
                                  </p:childTnLst>
                                </p:cTn>
                              </p:par>
                            </p:childTnLst>
                          </p:cTn>
                        </p:par>
                        <p:par>
                          <p:cTn id="148" fill="hold" nodeType="afterGroup">
                            <p:stCondLst>
                              <p:cond delay="61500"/>
                            </p:stCondLst>
                            <p:childTnLst>
                              <p:par>
                                <p:cTn id="149" presetID="18" presetClass="entr" presetSubtype="12" fill="hold" nodeType="afterEffect">
                                  <p:stCondLst>
                                    <p:cond delay="1000"/>
                                  </p:stCondLst>
                                  <p:childTnLst>
                                    <p:set>
                                      <p:cBhvr>
                                        <p:cTn id="150" dur="1" fill="hold">
                                          <p:stCondLst>
                                            <p:cond delay="0"/>
                                          </p:stCondLst>
                                        </p:cTn>
                                        <p:tgtEl>
                                          <p:spTgt spid="160800"/>
                                        </p:tgtEl>
                                        <p:attrNameLst>
                                          <p:attrName>style.visibility</p:attrName>
                                        </p:attrNameLst>
                                      </p:cBhvr>
                                      <p:to>
                                        <p:strVal val="visible"/>
                                      </p:to>
                                    </p:set>
                                    <p:animEffect transition="in" filter="strips(downLeft)">
                                      <p:cBhvr>
                                        <p:cTn id="151" dur="500"/>
                                        <p:tgtEl>
                                          <p:spTgt spid="160800"/>
                                        </p:tgtEl>
                                      </p:cBhvr>
                                    </p:animEffect>
                                  </p:childTnLst>
                                </p:cTn>
                              </p:par>
                            </p:childTnLst>
                          </p:cTn>
                        </p:par>
                        <p:par>
                          <p:cTn id="152" fill="hold" nodeType="afterGroup">
                            <p:stCondLst>
                              <p:cond delay="63000"/>
                            </p:stCondLst>
                            <p:childTnLst>
                              <p:par>
                                <p:cTn id="153" presetID="4" presetClass="entr" presetSubtype="32" fill="hold" nodeType="afterEffect">
                                  <p:stCondLst>
                                    <p:cond delay="1000"/>
                                  </p:stCondLst>
                                  <p:childTnLst>
                                    <p:set>
                                      <p:cBhvr>
                                        <p:cTn id="154" dur="1" fill="hold">
                                          <p:stCondLst>
                                            <p:cond delay="0"/>
                                          </p:stCondLst>
                                        </p:cTn>
                                        <p:tgtEl>
                                          <p:spTgt spid="160801"/>
                                        </p:tgtEl>
                                        <p:attrNameLst>
                                          <p:attrName>style.visibility</p:attrName>
                                        </p:attrNameLst>
                                      </p:cBhvr>
                                      <p:to>
                                        <p:strVal val="visible"/>
                                      </p:to>
                                    </p:set>
                                    <p:animEffect transition="in" filter="box(out)">
                                      <p:cBhvr>
                                        <p:cTn id="155" dur="500"/>
                                        <p:tgtEl>
                                          <p:spTgt spid="160801"/>
                                        </p:tgtEl>
                                      </p:cBhvr>
                                    </p:animEffect>
                                  </p:childTnLst>
                                </p:cTn>
                              </p:par>
                            </p:childTnLst>
                          </p:cTn>
                        </p:par>
                        <p:par>
                          <p:cTn id="156" fill="hold" nodeType="afterGroup">
                            <p:stCondLst>
                              <p:cond delay="64500"/>
                            </p:stCondLst>
                            <p:childTnLst>
                              <p:par>
                                <p:cTn id="157" presetID="5" presetClass="entr" presetSubtype="5" fill="hold" nodeType="afterEffect">
                                  <p:stCondLst>
                                    <p:cond delay="2000"/>
                                  </p:stCondLst>
                                  <p:childTnLst>
                                    <p:set>
                                      <p:cBhvr>
                                        <p:cTn id="158" dur="1" fill="hold">
                                          <p:stCondLst>
                                            <p:cond delay="0"/>
                                          </p:stCondLst>
                                        </p:cTn>
                                        <p:tgtEl>
                                          <p:spTgt spid="160804"/>
                                        </p:tgtEl>
                                        <p:attrNameLst>
                                          <p:attrName>style.visibility</p:attrName>
                                        </p:attrNameLst>
                                      </p:cBhvr>
                                      <p:to>
                                        <p:strVal val="visible"/>
                                      </p:to>
                                    </p:set>
                                    <p:animEffect transition="in" filter="checkerboard(down)">
                                      <p:cBhvr>
                                        <p:cTn id="159" dur="500"/>
                                        <p:tgtEl>
                                          <p:spTgt spid="160804"/>
                                        </p:tgtEl>
                                      </p:cBhvr>
                                    </p:animEffect>
                                  </p:childTnLst>
                                </p:cTn>
                              </p:par>
                            </p:childTnLst>
                          </p:cTn>
                        </p:par>
                        <p:par>
                          <p:cTn id="160" fill="hold" nodeType="afterGroup">
                            <p:stCondLst>
                              <p:cond delay="67000"/>
                            </p:stCondLst>
                            <p:childTnLst>
                              <p:par>
                                <p:cTn id="161" presetID="4" presetClass="entr" presetSubtype="16" fill="hold" nodeType="afterEffect">
                                  <p:stCondLst>
                                    <p:cond delay="3000"/>
                                  </p:stCondLst>
                                  <p:childTnLst>
                                    <p:set>
                                      <p:cBhvr>
                                        <p:cTn id="162" dur="1" fill="hold">
                                          <p:stCondLst>
                                            <p:cond delay="0"/>
                                          </p:stCondLst>
                                        </p:cTn>
                                        <p:tgtEl>
                                          <p:spTgt spid="160802"/>
                                        </p:tgtEl>
                                        <p:attrNameLst>
                                          <p:attrName>style.visibility</p:attrName>
                                        </p:attrNameLst>
                                      </p:cBhvr>
                                      <p:to>
                                        <p:strVal val="visible"/>
                                      </p:to>
                                    </p:set>
                                    <p:animEffect transition="in" filter="box(in)">
                                      <p:cBhvr>
                                        <p:cTn id="163" dur="500"/>
                                        <p:tgtEl>
                                          <p:spTgt spid="160802"/>
                                        </p:tgtEl>
                                      </p:cBhvr>
                                    </p:animEffect>
                                  </p:childTnLst>
                                </p:cTn>
                              </p:par>
                            </p:childTnLst>
                          </p:cTn>
                        </p:par>
                        <p:par>
                          <p:cTn id="164" fill="hold" nodeType="afterGroup">
                            <p:stCondLst>
                              <p:cond delay="70500"/>
                            </p:stCondLst>
                            <p:childTnLst>
                              <p:par>
                                <p:cTn id="165" presetID="5" presetClass="entr" presetSubtype="10" fill="hold" nodeType="afterEffect">
                                  <p:stCondLst>
                                    <p:cond delay="1000"/>
                                  </p:stCondLst>
                                  <p:childTnLst>
                                    <p:set>
                                      <p:cBhvr>
                                        <p:cTn id="166" dur="1" fill="hold">
                                          <p:stCondLst>
                                            <p:cond delay="0"/>
                                          </p:stCondLst>
                                        </p:cTn>
                                        <p:tgtEl>
                                          <p:spTgt spid="160803"/>
                                        </p:tgtEl>
                                        <p:attrNameLst>
                                          <p:attrName>style.visibility</p:attrName>
                                        </p:attrNameLst>
                                      </p:cBhvr>
                                      <p:to>
                                        <p:strVal val="visible"/>
                                      </p:to>
                                    </p:set>
                                    <p:animEffect transition="in" filter="checkerboard(across)">
                                      <p:cBhvr>
                                        <p:cTn id="167" dur="500"/>
                                        <p:tgtEl>
                                          <p:spTgt spid="160803"/>
                                        </p:tgtEl>
                                      </p:cBhvr>
                                    </p:animEffect>
                                  </p:childTnLst>
                                </p:cTn>
                              </p:par>
                            </p:childTnLst>
                          </p:cTn>
                        </p:par>
                        <p:par>
                          <p:cTn id="168" fill="hold" nodeType="afterGroup">
                            <p:stCondLst>
                              <p:cond delay="72000"/>
                            </p:stCondLst>
                            <p:childTnLst>
                              <p:par>
                                <p:cTn id="169" presetID="22" presetClass="entr" presetSubtype="4" fill="hold" nodeType="afterEffect">
                                  <p:stCondLst>
                                    <p:cond delay="1000"/>
                                  </p:stCondLst>
                                  <p:childTnLst>
                                    <p:set>
                                      <p:cBhvr>
                                        <p:cTn id="170" dur="1" fill="hold">
                                          <p:stCondLst>
                                            <p:cond delay="0"/>
                                          </p:stCondLst>
                                        </p:cTn>
                                        <p:tgtEl>
                                          <p:spTgt spid="160805"/>
                                        </p:tgtEl>
                                        <p:attrNameLst>
                                          <p:attrName>style.visibility</p:attrName>
                                        </p:attrNameLst>
                                      </p:cBhvr>
                                      <p:to>
                                        <p:strVal val="visible"/>
                                      </p:to>
                                    </p:set>
                                    <p:animEffect transition="in" filter="wipe(down)">
                                      <p:cBhvr>
                                        <p:cTn id="171" dur="500"/>
                                        <p:tgtEl>
                                          <p:spTgt spid="160805"/>
                                        </p:tgtEl>
                                      </p:cBhvr>
                                    </p:animEffect>
                                  </p:childTnLst>
                                </p:cTn>
                              </p:par>
                            </p:childTnLst>
                          </p:cTn>
                        </p:par>
                        <p:par>
                          <p:cTn id="172" fill="hold" nodeType="afterGroup">
                            <p:stCondLst>
                              <p:cond delay="73500"/>
                            </p:stCondLst>
                            <p:childTnLst>
                              <p:par>
                                <p:cTn id="173" presetID="22" presetClass="entr" presetSubtype="8" fill="hold" nodeType="afterEffect">
                                  <p:stCondLst>
                                    <p:cond delay="2000"/>
                                  </p:stCondLst>
                                  <p:childTnLst>
                                    <p:set>
                                      <p:cBhvr>
                                        <p:cTn id="174" dur="1" fill="hold">
                                          <p:stCondLst>
                                            <p:cond delay="0"/>
                                          </p:stCondLst>
                                        </p:cTn>
                                        <p:tgtEl>
                                          <p:spTgt spid="160806"/>
                                        </p:tgtEl>
                                        <p:attrNameLst>
                                          <p:attrName>style.visibility</p:attrName>
                                        </p:attrNameLst>
                                      </p:cBhvr>
                                      <p:to>
                                        <p:strVal val="visible"/>
                                      </p:to>
                                    </p:set>
                                    <p:animEffect transition="in" filter="wipe(left)">
                                      <p:cBhvr>
                                        <p:cTn id="175" dur="500"/>
                                        <p:tgtEl>
                                          <p:spTgt spid="160806"/>
                                        </p:tgtEl>
                                      </p:cBhvr>
                                    </p:animEffect>
                                  </p:childTnLst>
                                </p:cTn>
                              </p:par>
                            </p:childTnLst>
                          </p:cTn>
                        </p:par>
                        <p:par>
                          <p:cTn id="176" fill="hold" nodeType="afterGroup">
                            <p:stCondLst>
                              <p:cond delay="76000"/>
                            </p:stCondLst>
                            <p:childTnLst>
                              <p:par>
                                <p:cTn id="177" presetID="22" presetClass="entr" presetSubtype="2" fill="hold" nodeType="afterEffect">
                                  <p:stCondLst>
                                    <p:cond delay="2000"/>
                                  </p:stCondLst>
                                  <p:childTnLst>
                                    <p:set>
                                      <p:cBhvr>
                                        <p:cTn id="178" dur="1" fill="hold">
                                          <p:stCondLst>
                                            <p:cond delay="0"/>
                                          </p:stCondLst>
                                        </p:cTn>
                                        <p:tgtEl>
                                          <p:spTgt spid="160807"/>
                                        </p:tgtEl>
                                        <p:attrNameLst>
                                          <p:attrName>style.visibility</p:attrName>
                                        </p:attrNameLst>
                                      </p:cBhvr>
                                      <p:to>
                                        <p:strVal val="visible"/>
                                      </p:to>
                                    </p:set>
                                    <p:animEffect transition="in" filter="wipe(right)">
                                      <p:cBhvr>
                                        <p:cTn id="179" dur="500"/>
                                        <p:tgtEl>
                                          <p:spTgt spid="160807"/>
                                        </p:tgtEl>
                                      </p:cBhvr>
                                    </p:animEffect>
                                  </p:childTnLst>
                                </p:cTn>
                              </p:par>
                            </p:childTnLst>
                          </p:cTn>
                        </p:par>
                        <p:par>
                          <p:cTn id="180" fill="hold" nodeType="afterGroup">
                            <p:stCondLst>
                              <p:cond delay="78500"/>
                            </p:stCondLst>
                            <p:childTnLst>
                              <p:par>
                                <p:cTn id="181" presetID="22" presetClass="entr" presetSubtype="1" fill="hold" nodeType="afterEffect">
                                  <p:stCondLst>
                                    <p:cond delay="3000"/>
                                  </p:stCondLst>
                                  <p:childTnLst>
                                    <p:set>
                                      <p:cBhvr>
                                        <p:cTn id="182" dur="1" fill="hold">
                                          <p:stCondLst>
                                            <p:cond delay="0"/>
                                          </p:stCondLst>
                                        </p:cTn>
                                        <p:tgtEl>
                                          <p:spTgt spid="160808"/>
                                        </p:tgtEl>
                                        <p:attrNameLst>
                                          <p:attrName>style.visibility</p:attrName>
                                        </p:attrNameLst>
                                      </p:cBhvr>
                                      <p:to>
                                        <p:strVal val="visible"/>
                                      </p:to>
                                    </p:set>
                                    <p:animEffect transition="in" filter="wipe(up)">
                                      <p:cBhvr>
                                        <p:cTn id="183" dur="500"/>
                                        <p:tgtEl>
                                          <p:spTgt spid="160808"/>
                                        </p:tgtEl>
                                      </p:cBhvr>
                                    </p:animEffect>
                                  </p:childTnLst>
                                </p:cTn>
                              </p:par>
                            </p:childTnLst>
                          </p:cTn>
                        </p:par>
                        <p:par>
                          <p:cTn id="184" fill="hold" nodeType="afterGroup">
                            <p:stCondLst>
                              <p:cond delay="82000"/>
                            </p:stCondLst>
                            <p:childTnLst>
                              <p:par>
                                <p:cTn id="185" presetID="2" presetClass="entr" presetSubtype="3" fill="hold" nodeType="afterEffect">
                                  <p:stCondLst>
                                    <p:cond delay="1000"/>
                                  </p:stCondLst>
                                  <p:childTnLst>
                                    <p:set>
                                      <p:cBhvr>
                                        <p:cTn id="186" dur="1" fill="hold">
                                          <p:stCondLst>
                                            <p:cond delay="0"/>
                                          </p:stCondLst>
                                        </p:cTn>
                                        <p:tgtEl>
                                          <p:spTgt spid="160809"/>
                                        </p:tgtEl>
                                        <p:attrNameLst>
                                          <p:attrName>style.visibility</p:attrName>
                                        </p:attrNameLst>
                                      </p:cBhvr>
                                      <p:to>
                                        <p:strVal val="visible"/>
                                      </p:to>
                                    </p:set>
                                    <p:anim calcmode="lin" valueType="num">
                                      <p:cBhvr additive="base">
                                        <p:cTn id="187" dur="500" fill="hold"/>
                                        <p:tgtEl>
                                          <p:spTgt spid="160809"/>
                                        </p:tgtEl>
                                        <p:attrNameLst>
                                          <p:attrName>ppt_x</p:attrName>
                                        </p:attrNameLst>
                                      </p:cBhvr>
                                      <p:tavLst>
                                        <p:tav tm="0">
                                          <p:val>
                                            <p:strVal val="1+#ppt_w/2"/>
                                          </p:val>
                                        </p:tav>
                                        <p:tav tm="100000">
                                          <p:val>
                                            <p:strVal val="#ppt_x"/>
                                          </p:val>
                                        </p:tav>
                                      </p:tavLst>
                                    </p:anim>
                                    <p:anim calcmode="lin" valueType="num">
                                      <p:cBhvr additive="base">
                                        <p:cTn id="188" dur="500" fill="hold"/>
                                        <p:tgtEl>
                                          <p:spTgt spid="160809"/>
                                        </p:tgtEl>
                                        <p:attrNameLst>
                                          <p:attrName>ppt_y</p:attrName>
                                        </p:attrNameLst>
                                      </p:cBhvr>
                                      <p:tavLst>
                                        <p:tav tm="0">
                                          <p:val>
                                            <p:strVal val="0-#ppt_h/2"/>
                                          </p:val>
                                        </p:tav>
                                        <p:tav tm="100000">
                                          <p:val>
                                            <p:strVal val="#ppt_y"/>
                                          </p:val>
                                        </p:tav>
                                      </p:tavLst>
                                    </p:anim>
                                  </p:childTnLst>
                                </p:cTn>
                              </p:par>
                            </p:childTnLst>
                          </p:cTn>
                        </p:par>
                        <p:par>
                          <p:cTn id="189" fill="hold" nodeType="afterGroup">
                            <p:stCondLst>
                              <p:cond delay="83500"/>
                            </p:stCondLst>
                            <p:childTnLst>
                              <p:par>
                                <p:cTn id="190" presetID="23" presetClass="entr" presetSubtype="528" fill="hold" nodeType="afterEffect">
                                  <p:stCondLst>
                                    <p:cond delay="4000"/>
                                  </p:stCondLst>
                                  <p:childTnLst>
                                    <p:set>
                                      <p:cBhvr>
                                        <p:cTn id="191" dur="1" fill="hold">
                                          <p:stCondLst>
                                            <p:cond delay="0"/>
                                          </p:stCondLst>
                                        </p:cTn>
                                        <p:tgtEl>
                                          <p:spTgt spid="160810"/>
                                        </p:tgtEl>
                                        <p:attrNameLst>
                                          <p:attrName>style.visibility</p:attrName>
                                        </p:attrNameLst>
                                      </p:cBhvr>
                                      <p:to>
                                        <p:strVal val="visible"/>
                                      </p:to>
                                    </p:set>
                                    <p:anim calcmode="lin" valueType="num">
                                      <p:cBhvr>
                                        <p:cTn id="192" dur="500" fill="hold"/>
                                        <p:tgtEl>
                                          <p:spTgt spid="160810"/>
                                        </p:tgtEl>
                                        <p:attrNameLst>
                                          <p:attrName>ppt_w</p:attrName>
                                        </p:attrNameLst>
                                      </p:cBhvr>
                                      <p:tavLst>
                                        <p:tav tm="0">
                                          <p:val>
                                            <p:fltVal val="0"/>
                                          </p:val>
                                        </p:tav>
                                        <p:tav tm="100000">
                                          <p:val>
                                            <p:strVal val="#ppt_w"/>
                                          </p:val>
                                        </p:tav>
                                      </p:tavLst>
                                    </p:anim>
                                    <p:anim calcmode="lin" valueType="num">
                                      <p:cBhvr>
                                        <p:cTn id="193" dur="500" fill="hold"/>
                                        <p:tgtEl>
                                          <p:spTgt spid="160810"/>
                                        </p:tgtEl>
                                        <p:attrNameLst>
                                          <p:attrName>ppt_h</p:attrName>
                                        </p:attrNameLst>
                                      </p:cBhvr>
                                      <p:tavLst>
                                        <p:tav tm="0">
                                          <p:val>
                                            <p:fltVal val="0"/>
                                          </p:val>
                                        </p:tav>
                                        <p:tav tm="100000">
                                          <p:val>
                                            <p:strVal val="#ppt_h"/>
                                          </p:val>
                                        </p:tav>
                                      </p:tavLst>
                                    </p:anim>
                                    <p:anim calcmode="lin" valueType="num">
                                      <p:cBhvr>
                                        <p:cTn id="194" dur="500" fill="hold"/>
                                        <p:tgtEl>
                                          <p:spTgt spid="160810"/>
                                        </p:tgtEl>
                                        <p:attrNameLst>
                                          <p:attrName>ppt_x</p:attrName>
                                        </p:attrNameLst>
                                      </p:cBhvr>
                                      <p:tavLst>
                                        <p:tav tm="0">
                                          <p:val>
                                            <p:fltVal val="0.5"/>
                                          </p:val>
                                        </p:tav>
                                        <p:tav tm="100000">
                                          <p:val>
                                            <p:strVal val="#ppt_x"/>
                                          </p:val>
                                        </p:tav>
                                      </p:tavLst>
                                    </p:anim>
                                    <p:anim calcmode="lin" valueType="num">
                                      <p:cBhvr>
                                        <p:cTn id="195" dur="500" fill="hold"/>
                                        <p:tgtEl>
                                          <p:spTgt spid="160810"/>
                                        </p:tgtEl>
                                        <p:attrNameLst>
                                          <p:attrName>ppt_y</p:attrName>
                                        </p:attrNameLst>
                                      </p:cBhvr>
                                      <p:tavLst>
                                        <p:tav tm="0">
                                          <p:val>
                                            <p:fltVal val="0.5"/>
                                          </p:val>
                                        </p:tav>
                                        <p:tav tm="100000">
                                          <p:val>
                                            <p:strVal val="#ppt_y"/>
                                          </p:val>
                                        </p:tav>
                                      </p:tavLst>
                                    </p:anim>
                                  </p:childTnLst>
                                </p:cTn>
                              </p:par>
                            </p:childTnLst>
                          </p:cTn>
                        </p:par>
                        <p:par>
                          <p:cTn id="196" fill="hold" nodeType="afterGroup">
                            <p:stCondLst>
                              <p:cond delay="88000"/>
                            </p:stCondLst>
                            <p:childTnLst>
                              <p:par>
                                <p:cTn id="197" presetID="23" presetClass="entr" presetSubtype="32" fill="hold" grpId="0" nodeType="afterEffect">
                                  <p:stCondLst>
                                    <p:cond delay="4000"/>
                                  </p:stCondLst>
                                  <p:iterate type="lt">
                                    <p:tmPct val="100000"/>
                                  </p:iterate>
                                  <p:childTnLst>
                                    <p:set>
                                      <p:cBhvr>
                                        <p:cTn id="198" dur="1" fill="hold">
                                          <p:stCondLst>
                                            <p:cond delay="0"/>
                                          </p:stCondLst>
                                        </p:cTn>
                                        <p:tgtEl>
                                          <p:spTgt spid="160811"/>
                                        </p:tgtEl>
                                        <p:attrNameLst>
                                          <p:attrName>style.visibility</p:attrName>
                                        </p:attrNameLst>
                                      </p:cBhvr>
                                      <p:to>
                                        <p:strVal val="visible"/>
                                      </p:to>
                                    </p:set>
                                    <p:anim calcmode="lin" valueType="num">
                                      <p:cBhvr>
                                        <p:cTn id="199" dur="75" fill="hold"/>
                                        <p:tgtEl>
                                          <p:spTgt spid="160811"/>
                                        </p:tgtEl>
                                        <p:attrNameLst>
                                          <p:attrName>ppt_w</p:attrName>
                                        </p:attrNameLst>
                                      </p:cBhvr>
                                      <p:tavLst>
                                        <p:tav tm="0">
                                          <p:val>
                                            <p:strVal val="4*#ppt_w"/>
                                          </p:val>
                                        </p:tav>
                                        <p:tav tm="100000">
                                          <p:val>
                                            <p:strVal val="#ppt_w"/>
                                          </p:val>
                                        </p:tav>
                                      </p:tavLst>
                                    </p:anim>
                                    <p:anim calcmode="lin" valueType="num">
                                      <p:cBhvr>
                                        <p:cTn id="200" dur="75" fill="hold"/>
                                        <p:tgtEl>
                                          <p:spTgt spid="160811"/>
                                        </p:tgtEl>
                                        <p:attrNameLst>
                                          <p:attrName>ppt_h</p:attrName>
                                        </p:attrNameLst>
                                      </p:cBhvr>
                                      <p:tavLst>
                                        <p:tav tm="0">
                                          <p:val>
                                            <p:strVal val="4*#ppt_h"/>
                                          </p:val>
                                        </p:tav>
                                        <p:tav tm="100000">
                                          <p:val>
                                            <p:strVal val="#ppt_h"/>
                                          </p:val>
                                        </p:tav>
                                      </p:tavLst>
                                    </p:anim>
                                  </p:childTnLst>
                                </p:cTn>
                              </p:par>
                            </p:childTnLst>
                          </p:cTn>
                        </p:par>
                        <p:par>
                          <p:cTn id="201" fill="hold" nodeType="afterGroup">
                            <p:stCondLst>
                              <p:cond delay="97250"/>
                            </p:stCondLst>
                            <p:childTnLst>
                              <p:par>
                                <p:cTn id="202" presetID="2" presetClass="entr" presetSubtype="4" fill="hold" grpId="0" nodeType="afterEffect">
                                  <p:stCondLst>
                                    <p:cond delay="5000"/>
                                  </p:stCondLst>
                                  <p:iterate type="lt">
                                    <p:tmPct val="100000"/>
                                  </p:iterate>
                                  <p:childTnLst>
                                    <p:set>
                                      <p:cBhvr>
                                        <p:cTn id="203" dur="1" fill="hold">
                                          <p:stCondLst>
                                            <p:cond delay="0"/>
                                          </p:stCondLst>
                                        </p:cTn>
                                        <p:tgtEl>
                                          <p:spTgt spid="160812"/>
                                        </p:tgtEl>
                                        <p:attrNameLst>
                                          <p:attrName>style.visibility</p:attrName>
                                        </p:attrNameLst>
                                      </p:cBhvr>
                                      <p:to>
                                        <p:strVal val="visible"/>
                                      </p:to>
                                    </p:set>
                                    <p:anim calcmode="lin" valueType="num">
                                      <p:cBhvr additive="base">
                                        <p:cTn id="204" dur="75" fill="hold"/>
                                        <p:tgtEl>
                                          <p:spTgt spid="160812"/>
                                        </p:tgtEl>
                                        <p:attrNameLst>
                                          <p:attrName>ppt_x</p:attrName>
                                        </p:attrNameLst>
                                      </p:cBhvr>
                                      <p:tavLst>
                                        <p:tav tm="0">
                                          <p:val>
                                            <p:strVal val="#ppt_x"/>
                                          </p:val>
                                        </p:tav>
                                        <p:tav tm="100000">
                                          <p:val>
                                            <p:strVal val="#ppt_x"/>
                                          </p:val>
                                        </p:tav>
                                      </p:tavLst>
                                    </p:anim>
                                    <p:anim calcmode="lin" valueType="num">
                                      <p:cBhvr additive="base">
                                        <p:cTn id="205" dur="75" fill="hold"/>
                                        <p:tgtEl>
                                          <p:spTgt spid="160812"/>
                                        </p:tgtEl>
                                        <p:attrNameLst>
                                          <p:attrName>ppt_y</p:attrName>
                                        </p:attrNameLst>
                                      </p:cBhvr>
                                      <p:tavLst>
                                        <p:tav tm="0">
                                          <p:val>
                                            <p:strVal val="1+#ppt_h/2"/>
                                          </p:val>
                                        </p:tav>
                                        <p:tav tm="100000">
                                          <p:val>
                                            <p:strVal val="#ppt_y"/>
                                          </p:val>
                                        </p:tav>
                                      </p:tavLst>
                                    </p:anim>
                                  </p:childTnLst>
                                </p:cTn>
                              </p:par>
                            </p:childTnLst>
                          </p:cTn>
                        </p:par>
                      </p:childTnLst>
                    </p:cTn>
                  </p:par>
                  <p:par>
                    <p:cTn id="206" fill="hold" nodeType="clickPar">
                      <p:stCondLst>
                        <p:cond delay="indefinite"/>
                      </p:stCondLst>
                      <p:childTnLst>
                        <p:par>
                          <p:cTn id="207" fill="hold" nodeType="withGroup">
                            <p:stCondLst>
                              <p:cond delay="0"/>
                            </p:stCondLst>
                            <p:childTnLst>
                              <p:par>
                                <p:cTn id="208" presetID="2" presetClass="entr" presetSubtype="8" fill="hold" nodeType="clickEffect">
                                  <p:stCondLst>
                                    <p:cond delay="0"/>
                                  </p:stCondLst>
                                  <p:childTnLst>
                                    <p:set>
                                      <p:cBhvr>
                                        <p:cTn id="209" dur="1" fill="hold">
                                          <p:stCondLst>
                                            <p:cond delay="0"/>
                                          </p:stCondLst>
                                        </p:cTn>
                                        <p:tgtEl>
                                          <p:spTgt spid="160814"/>
                                        </p:tgtEl>
                                        <p:attrNameLst>
                                          <p:attrName>style.visibility</p:attrName>
                                        </p:attrNameLst>
                                      </p:cBhvr>
                                      <p:to>
                                        <p:strVal val="visible"/>
                                      </p:to>
                                    </p:set>
                                    <p:anim calcmode="lin" valueType="num">
                                      <p:cBhvr additive="base">
                                        <p:cTn id="210" dur="500" fill="hold"/>
                                        <p:tgtEl>
                                          <p:spTgt spid="160814"/>
                                        </p:tgtEl>
                                        <p:attrNameLst>
                                          <p:attrName>ppt_x</p:attrName>
                                        </p:attrNameLst>
                                      </p:cBhvr>
                                      <p:tavLst>
                                        <p:tav tm="0">
                                          <p:val>
                                            <p:strVal val="0-#ppt_w/2"/>
                                          </p:val>
                                        </p:tav>
                                        <p:tav tm="100000">
                                          <p:val>
                                            <p:strVal val="#ppt_x"/>
                                          </p:val>
                                        </p:tav>
                                      </p:tavLst>
                                    </p:anim>
                                    <p:anim calcmode="lin" valueType="num">
                                      <p:cBhvr additive="base">
                                        <p:cTn id="211" dur="500" fill="hold"/>
                                        <p:tgtEl>
                                          <p:spTgt spid="1608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12" fill="hold" display="0">
                  <p:stCondLst>
                    <p:cond delay="indefinite"/>
                  </p:stCondLst>
                  <p:endCondLst>
                    <p:cond evt="onPrev" delay="0">
                      <p:tgtEl>
                        <p:sldTgt/>
                      </p:tgtEl>
                    </p:cond>
                    <p:cond evt="onStopAudio" delay="0">
                      <p:tgtEl>
                        <p:sldTgt/>
                      </p:tgtEl>
                    </p:cond>
                  </p:endCondLst>
                </p:cTn>
                <p:tgtEl>
                  <p:spTgt spid="160813"/>
                </p:tgtEl>
              </p:cMediaNode>
            </p:audio>
          </p:childTnLst>
        </p:cTn>
      </p:par>
    </p:tnLst>
    <p:bldLst>
      <p:bldP spid="160811" grpId="0" autoUpdateAnimBg="0"/>
      <p:bldP spid="16081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431 à 404 av. J.-C. - Athènes et Sparte dans la guerre du Péloponnèse -  Herodote.net">
            <a:extLst>
              <a:ext uri="{FF2B5EF4-FFF2-40B4-BE49-F238E27FC236}">
                <a16:creationId xmlns:a16="http://schemas.microsoft.com/office/drawing/2014/main" id="{48C14889-8BA1-E24F-76D0-5F59C8CF7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316" y="4639733"/>
            <a:ext cx="3604684" cy="22182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tiquité : les trières, la puissance navale de l'armée grecque en action">
            <a:extLst>
              <a:ext uri="{FF2B5EF4-FFF2-40B4-BE49-F238E27FC236}">
                <a16:creationId xmlns:a16="http://schemas.microsoft.com/office/drawing/2014/main" id="{53364F7C-1B25-F5D7-5C5C-583631333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243" y="0"/>
            <a:ext cx="4929757" cy="2893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Éric Barriol - Remparts de Montreuil-sur-Mer">
            <a:extLst>
              <a:ext uri="{FF2B5EF4-FFF2-40B4-BE49-F238E27FC236}">
                <a16:creationId xmlns:a16="http://schemas.microsoft.com/office/drawing/2014/main" id="{8610E1C5-2685-B500-E0E2-19DFE7675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832592" cy="43744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apport d'information sur le rôle de l'éducation et de la culture dans la  défense nationale | Theatrum Belli">
            <a:extLst>
              <a:ext uri="{FF2B5EF4-FFF2-40B4-BE49-F238E27FC236}">
                <a16:creationId xmlns:a16="http://schemas.microsoft.com/office/drawing/2014/main" id="{07302393-3227-4F54-88B7-208F029850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87" t="-14798" r="51146" b="19988"/>
          <a:stretch>
            <a:fillRect/>
          </a:stretch>
        </p:blipFill>
        <p:spPr bwMode="auto">
          <a:xfrm>
            <a:off x="1781487" y="424783"/>
            <a:ext cx="4865511" cy="49382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ractère, le magazine des professionnels de l'imprimé | LinkedIn">
            <a:extLst>
              <a:ext uri="{FF2B5EF4-FFF2-40B4-BE49-F238E27FC236}">
                <a16:creationId xmlns:a16="http://schemas.microsoft.com/office/drawing/2014/main" id="{A9F2B695-7174-47AF-1709-EA88B9508A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578" y="47759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77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Di</a:t>
            </a:r>
            <a:r>
              <a:rPr lang="fr-FR" dirty="0" err="1"/>
              <a:t>scours</a:t>
            </a:r>
            <a:r>
              <a:rPr lang="fr-FR" dirty="0"/>
              <a:t> du 13 avril 2026</a:t>
            </a:r>
            <a:endParaRPr dirty="0"/>
          </a:p>
        </p:txBody>
      </p:sp>
      <p:sp>
        <p:nvSpPr>
          <p:cNvPr id="3" name="Content Placeholder 2"/>
          <p:cNvSpPr>
            <a:spLocks noGrp="1"/>
          </p:cNvSpPr>
          <p:nvPr>
            <p:ph idx="1"/>
          </p:nvPr>
        </p:nvSpPr>
        <p:spPr/>
        <p:txBody>
          <a:bodyPr>
            <a:normAutofit fontScale="92500" lnSpcReduction="10000"/>
          </a:bodyPr>
          <a:lstStyle/>
          <a:p>
            <a:pPr marL="0" indent="0">
              <a:buNone/>
            </a:pPr>
            <a:r>
              <a:rPr lang="fr-FR" u="sng" dirty="0">
                <a:hlinkClick r:id="rId2" tooltip="Alice Rufo, ministre déléguée auprès de la ministre des Armées et des Anciens combattants">
                  <a:extLst>
                    <a:ext uri="{A12FA001-AC4F-418D-AE19-62706E023703}">
                      <ahyp:hlinkClr xmlns:ahyp="http://schemas.microsoft.com/office/drawing/2018/hyperlinkcolor" val="tx"/>
                    </a:ext>
                  </a:extLst>
                </a:hlinkClick>
              </a:rPr>
              <a:t>Mme Alice Rufo, ministre déléguée auprès de la ministre des Armées et des Anciens combattants</a:t>
            </a:r>
            <a:r>
              <a:rPr lang="fr-FR" u="sng" dirty="0"/>
              <a:t> </a:t>
            </a:r>
            <a:r>
              <a:rPr lang="fr-FR" dirty="0"/>
              <a:t>a prononcé un discours inaugural devant un parterre réunissant les plus hautes autorités militaires et civiles, des associations d’anciens combattants, des élèves accompagnés de leurs enseignants, des représentants du monde culturel et muséal.</a:t>
            </a:r>
          </a:p>
          <a:p>
            <a:pPr marL="0" indent="0" algn="ctr">
              <a:buNone/>
            </a:pPr>
            <a:r>
              <a:rPr lang="fr-FR" dirty="0"/>
              <a:t> « </a:t>
            </a:r>
            <a:r>
              <a:rPr lang="fr-FR" i="1" dirty="0"/>
              <a:t>Réfléchir ensemble à l’avenir (du) monde combattant » </a:t>
            </a:r>
            <a:r>
              <a:rPr lang="fr-FR" dirty="0"/>
              <a:t>dont la mémoire concourt aux forces morales, a-t-elle proposé.</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42CF5-C2E3-77B8-F841-156648CFA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4778D-39A4-01C7-563D-BE6C1FE7F2F2}"/>
              </a:ext>
            </a:extLst>
          </p:cNvPr>
          <p:cNvSpPr>
            <a:spLocks noGrp="1"/>
          </p:cNvSpPr>
          <p:nvPr>
            <p:ph type="title"/>
          </p:nvPr>
        </p:nvSpPr>
        <p:spPr/>
        <p:txBody>
          <a:bodyPr/>
          <a:lstStyle/>
          <a:p>
            <a:r>
              <a:t>Diagnostic : mutations</a:t>
            </a:r>
          </a:p>
        </p:txBody>
      </p:sp>
      <p:sp>
        <p:nvSpPr>
          <p:cNvPr id="3" name="Content Placeholder 2">
            <a:extLst>
              <a:ext uri="{FF2B5EF4-FFF2-40B4-BE49-F238E27FC236}">
                <a16:creationId xmlns:a16="http://schemas.microsoft.com/office/drawing/2014/main" id="{97CC4E77-804D-C3CA-5474-E596C7009427}"/>
              </a:ext>
            </a:extLst>
          </p:cNvPr>
          <p:cNvSpPr>
            <a:spLocks noGrp="1"/>
          </p:cNvSpPr>
          <p:nvPr>
            <p:ph idx="1"/>
          </p:nvPr>
        </p:nvSpPr>
        <p:spPr/>
        <p:txBody>
          <a:bodyPr/>
          <a:lstStyle/>
          <a:p>
            <a:r>
              <a:t>• Baisse démographique</a:t>
            </a:r>
          </a:p>
          <a:p>
            <a:r>
              <a:t>• Évolution sociologique</a:t>
            </a:r>
          </a:p>
          <a:p>
            <a:r>
              <a:t>• Mutation militaire</a:t>
            </a:r>
          </a:p>
          <a:p>
            <a:r>
              <a:t>• Contexte stratégique tendu</a:t>
            </a:r>
          </a:p>
        </p:txBody>
      </p:sp>
    </p:spTree>
    <p:extLst>
      <p:ext uri="{BB962C8B-B14F-4D97-AF65-F5344CB8AC3E}">
        <p14:creationId xmlns:p14="http://schemas.microsoft.com/office/powerpoint/2010/main" val="2621724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Changement doctrinal</a:t>
            </a:r>
          </a:p>
        </p:txBody>
      </p:sp>
      <p:sp>
        <p:nvSpPr>
          <p:cNvPr id="3" name="Content Placeholder 2"/>
          <p:cNvSpPr>
            <a:spLocks noGrp="1"/>
          </p:cNvSpPr>
          <p:nvPr>
            <p:ph idx="1"/>
          </p:nvPr>
        </p:nvSpPr>
        <p:spPr>
          <a:xfrm>
            <a:off x="457200" y="1848556"/>
            <a:ext cx="8229600" cy="2994378"/>
          </a:xfrm>
        </p:spPr>
        <p:txBody>
          <a:bodyPr>
            <a:normAutofit fontScale="70000" lnSpcReduction="20000"/>
          </a:bodyPr>
          <a:lstStyle/>
          <a:p>
            <a:pPr fontAlgn="base"/>
            <a:r>
              <a:rPr lang="fr-FR" dirty="0"/>
              <a:t>Elle a rappelé que conserver les récits de la guerre « </a:t>
            </a:r>
            <a:r>
              <a:rPr lang="fr-FR" i="1" dirty="0"/>
              <a:t>de ce vecteur d’appartenance</a:t>
            </a:r>
            <a:r>
              <a:rPr lang="fr-FR" dirty="0"/>
              <a:t> » est d’autant plus important face aux tentatives de désinformation et de révisionnisme ainsi que de « </a:t>
            </a:r>
            <a:r>
              <a:rPr lang="fr-FR" i="1" dirty="0"/>
              <a:t>bascule stratégique</a:t>
            </a:r>
            <a:r>
              <a:rPr lang="fr-FR" dirty="0"/>
              <a:t> ». </a:t>
            </a:r>
          </a:p>
          <a:p>
            <a:pPr marL="0" indent="0" fontAlgn="base">
              <a:buNone/>
            </a:pPr>
            <a:endParaRPr lang="fr-FR" dirty="0"/>
          </a:p>
          <a:p>
            <a:pPr fontAlgn="base"/>
            <a:r>
              <a:rPr lang="fr-FR" dirty="0"/>
              <a:t>« Dire la vérité est un acte de résistance. »</a:t>
            </a:r>
          </a:p>
          <a:p>
            <a:pPr marL="0" indent="0" fontAlgn="base">
              <a:buNone/>
            </a:pPr>
            <a:endParaRPr lang="fr-FR" dirty="0"/>
          </a:p>
          <a:p>
            <a:pPr fontAlgn="base"/>
            <a:r>
              <a:rPr lang="fr-FR" dirty="0"/>
              <a:t>Cette vérité dépend de la préservation de mémoire, dont nous sommes tous</a:t>
            </a:r>
            <a:r>
              <a:rPr lang="fr-FR" i="1" dirty="0"/>
              <a:t> « les gardiens et les passeurs </a:t>
            </a:r>
            <a:r>
              <a:rPr lang="fr-FR" dirty="0"/>
              <a:t>». </a:t>
            </a:r>
          </a:p>
          <a:p>
            <a:pPr marL="0" indent="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6FA33-76AB-2E9A-BBB6-C5B33F42D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37839-0FD5-2736-42B8-5DFCAED49204}"/>
              </a:ext>
            </a:extLst>
          </p:cNvPr>
          <p:cNvSpPr>
            <a:spLocks noGrp="1"/>
          </p:cNvSpPr>
          <p:nvPr>
            <p:ph type="title"/>
          </p:nvPr>
        </p:nvSpPr>
        <p:spPr/>
        <p:txBody>
          <a:bodyPr/>
          <a:lstStyle/>
          <a:p>
            <a:r>
              <a:t>Changement doctrinal</a:t>
            </a:r>
          </a:p>
        </p:txBody>
      </p:sp>
      <p:sp>
        <p:nvSpPr>
          <p:cNvPr id="3" name="Content Placeholder 2">
            <a:extLst>
              <a:ext uri="{FF2B5EF4-FFF2-40B4-BE49-F238E27FC236}">
                <a16:creationId xmlns:a16="http://schemas.microsoft.com/office/drawing/2014/main" id="{A2420738-B0A5-2779-BAB0-80176BE85CD9}"/>
              </a:ext>
            </a:extLst>
          </p:cNvPr>
          <p:cNvSpPr>
            <a:spLocks noGrp="1"/>
          </p:cNvSpPr>
          <p:nvPr>
            <p:ph idx="1"/>
          </p:nvPr>
        </p:nvSpPr>
        <p:spPr>
          <a:xfrm>
            <a:off x="457200" y="1600201"/>
            <a:ext cx="8229600" cy="2994378"/>
          </a:xfrm>
        </p:spPr>
        <p:txBody>
          <a:bodyPr/>
          <a:lstStyle/>
          <a:p>
            <a:r>
              <a:t>Passage :</a:t>
            </a:r>
          </a:p>
          <a:p>
            <a:r>
              <a:t>• Mémoire → Résilience</a:t>
            </a:r>
          </a:p>
          <a:p>
            <a:r>
              <a:t>• Reconnaissance → Forces morales</a:t>
            </a:r>
          </a:p>
          <a:p>
            <a:r>
              <a:t>Le monde combattant devient acteur stratégique</a:t>
            </a:r>
          </a:p>
        </p:txBody>
      </p:sp>
    </p:spTree>
    <p:extLst>
      <p:ext uri="{BB962C8B-B14F-4D97-AF65-F5344CB8AC3E}">
        <p14:creationId xmlns:p14="http://schemas.microsoft.com/office/powerpoint/2010/main" val="368000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Axes stratégiques</a:t>
            </a:r>
          </a:p>
        </p:txBody>
      </p:sp>
      <p:sp>
        <p:nvSpPr>
          <p:cNvPr id="3" name="Content Placeholder 2"/>
          <p:cNvSpPr>
            <a:spLocks noGrp="1"/>
          </p:cNvSpPr>
          <p:nvPr>
            <p:ph idx="1"/>
          </p:nvPr>
        </p:nvSpPr>
        <p:spPr/>
        <p:txBody>
          <a:bodyPr>
            <a:normAutofit fontScale="85000" lnSpcReduction="10000"/>
          </a:bodyPr>
          <a:lstStyle/>
          <a:p>
            <a:pPr fontAlgn="base"/>
            <a:r>
              <a:rPr lang="fr-FR" dirty="0"/>
              <a:t>« </a:t>
            </a:r>
            <a:r>
              <a:rPr lang="fr-FR" i="1" dirty="0"/>
              <a:t>L’ONaCVG accompagnait près de deux millions de ressortissants en 2020. </a:t>
            </a:r>
          </a:p>
          <a:p>
            <a:pPr fontAlgn="base"/>
            <a:r>
              <a:rPr lang="fr-FR" i="1" dirty="0"/>
              <a:t>En 2026, ce nombre est estimé à un million et demi. </a:t>
            </a:r>
          </a:p>
          <a:p>
            <a:pPr fontAlgn="base"/>
            <a:r>
              <a:rPr lang="fr-FR" i="1" dirty="0"/>
              <a:t>En 2045, nous serons cinq cent mille.</a:t>
            </a:r>
            <a:r>
              <a:rPr lang="fr-FR" dirty="0"/>
              <a:t> » </a:t>
            </a:r>
          </a:p>
          <a:p>
            <a:pPr fontAlgn="base"/>
            <a:r>
              <a:rPr lang="fr-FR" dirty="0"/>
              <a:t>À cette baisse d’effectifs s’ajoutent aussi des mutations sociologiques : </a:t>
            </a:r>
            <a:r>
              <a:rPr lang="fr-FR" i="1" dirty="0"/>
              <a:t>« Les modes de socialisation ont changé, les attentes des activités associatives aussi</a:t>
            </a:r>
            <a:r>
              <a:rPr lang="fr-FR" dirty="0"/>
              <a:t> ».</a:t>
            </a:r>
          </a:p>
          <a:p>
            <a:pPr fontAlgn="base"/>
            <a:r>
              <a:rPr lang="fr-FR" dirty="0"/>
              <a:t>Ces Assises découlent de ces réalités qu’il s’agit de prendre en compte pour anticiper les besoins des anciens combattants et l’accompagnement des citoyens dans leur appropriation de la Défense.</a:t>
            </a:r>
          </a:p>
          <a:p>
            <a:pPr marL="0" indent="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4942-CC76-95ED-DFED-1B271CFE3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9800D8-B215-B7EE-9CAF-B8A284F152DC}"/>
              </a:ext>
            </a:extLst>
          </p:cNvPr>
          <p:cNvSpPr>
            <a:spLocks noGrp="1"/>
          </p:cNvSpPr>
          <p:nvPr>
            <p:ph type="title"/>
          </p:nvPr>
        </p:nvSpPr>
        <p:spPr/>
        <p:txBody>
          <a:bodyPr/>
          <a:lstStyle/>
          <a:p>
            <a:r>
              <a:t>Axes stratégiques</a:t>
            </a:r>
          </a:p>
        </p:txBody>
      </p:sp>
      <p:sp>
        <p:nvSpPr>
          <p:cNvPr id="3" name="Content Placeholder 2">
            <a:extLst>
              <a:ext uri="{FF2B5EF4-FFF2-40B4-BE49-F238E27FC236}">
                <a16:creationId xmlns:a16="http://schemas.microsoft.com/office/drawing/2014/main" id="{966BDBC7-678B-2F27-DAA3-E998B49AE81C}"/>
              </a:ext>
            </a:extLst>
          </p:cNvPr>
          <p:cNvSpPr>
            <a:spLocks noGrp="1"/>
          </p:cNvSpPr>
          <p:nvPr>
            <p:ph idx="1"/>
          </p:nvPr>
        </p:nvSpPr>
        <p:spPr/>
        <p:txBody>
          <a:bodyPr/>
          <a:lstStyle/>
          <a:p>
            <a:r>
              <a:t>• Réforme ONaCVG</a:t>
            </a:r>
          </a:p>
          <a:p>
            <a:r>
              <a:t>• Réorganisation administrative</a:t>
            </a:r>
          </a:p>
          <a:p>
            <a:r>
              <a:t>• Politique mémorielle renouvelée</a:t>
            </a:r>
          </a:p>
          <a:p>
            <a:r>
              <a:t>• Soutien au monde associatif</a:t>
            </a:r>
          </a:p>
        </p:txBody>
      </p:sp>
    </p:spTree>
    <p:extLst>
      <p:ext uri="{BB962C8B-B14F-4D97-AF65-F5344CB8AC3E}">
        <p14:creationId xmlns:p14="http://schemas.microsoft.com/office/powerpoint/2010/main" val="122903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Patriotisme agissant</a:t>
            </a:r>
          </a:p>
        </p:txBody>
      </p:sp>
      <p:sp>
        <p:nvSpPr>
          <p:cNvPr id="3" name="Content Placeholder 2"/>
          <p:cNvSpPr>
            <a:spLocks noGrp="1"/>
          </p:cNvSpPr>
          <p:nvPr>
            <p:ph idx="1"/>
          </p:nvPr>
        </p:nvSpPr>
        <p:spPr/>
        <p:txBody>
          <a:bodyPr/>
          <a:lstStyle/>
          <a:p>
            <a:r>
              <a:rPr dirty="0"/>
              <a:t>• </a:t>
            </a:r>
            <a:r>
              <a:rPr dirty="0" err="1"/>
              <a:t>Cohésion</a:t>
            </a:r>
            <a:r>
              <a:rPr dirty="0"/>
              <a:t> </a:t>
            </a:r>
            <a:r>
              <a:rPr dirty="0" err="1"/>
              <a:t>nationale</a:t>
            </a:r>
            <a:endParaRPr dirty="0"/>
          </a:p>
          <a:p>
            <a:r>
              <a:rPr dirty="0"/>
              <a:t>• </a:t>
            </a:r>
            <a:r>
              <a:rPr dirty="0" err="1"/>
              <a:t>Mobilisation</a:t>
            </a:r>
            <a:r>
              <a:rPr dirty="0"/>
              <a:t> </a:t>
            </a:r>
            <a:r>
              <a:rPr dirty="0" err="1"/>
              <a:t>citoyenne</a:t>
            </a:r>
            <a:endParaRPr dirty="0"/>
          </a:p>
          <a:p>
            <a:r>
              <a:rPr dirty="0"/>
              <a:t>• Passage à un </a:t>
            </a:r>
            <a:r>
              <a:rPr dirty="0" err="1"/>
              <a:t>patriotisme</a:t>
            </a:r>
            <a:r>
              <a:rPr dirty="0"/>
              <a:t> </a:t>
            </a:r>
            <a:r>
              <a:rPr dirty="0" err="1"/>
              <a:t>opérationnel</a:t>
            </a:r>
            <a:endParaRPr lang="fr-FR" dirty="0"/>
          </a:p>
          <a:p>
            <a:endParaRPr lang="fr-FR" dirty="0"/>
          </a:p>
          <a:p>
            <a:pPr marL="0" indent="0">
              <a:buNone/>
            </a:pPr>
            <a:r>
              <a:rPr lang="fr-FR" dirty="0"/>
              <a:t>                             Comment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70CAE-5A40-FE82-7E41-0B5E65CD13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D107E-C861-E75F-844D-79695D6EA4EA}"/>
              </a:ext>
            </a:extLst>
          </p:cNvPr>
          <p:cNvSpPr>
            <a:spLocks noGrp="1"/>
          </p:cNvSpPr>
          <p:nvPr>
            <p:ph type="title"/>
          </p:nvPr>
        </p:nvSpPr>
        <p:spPr/>
        <p:txBody>
          <a:bodyPr/>
          <a:lstStyle/>
          <a:p>
            <a:r>
              <a:t>Patriotisme agissant</a:t>
            </a:r>
          </a:p>
        </p:txBody>
      </p:sp>
      <p:sp>
        <p:nvSpPr>
          <p:cNvPr id="3" name="Content Placeholder 2">
            <a:extLst>
              <a:ext uri="{FF2B5EF4-FFF2-40B4-BE49-F238E27FC236}">
                <a16:creationId xmlns:a16="http://schemas.microsoft.com/office/drawing/2014/main" id="{1800E867-9D45-3A7F-4B5E-FB3F46419691}"/>
              </a:ext>
            </a:extLst>
          </p:cNvPr>
          <p:cNvSpPr>
            <a:spLocks noGrp="1"/>
          </p:cNvSpPr>
          <p:nvPr>
            <p:ph idx="1"/>
          </p:nvPr>
        </p:nvSpPr>
        <p:spPr/>
        <p:txBody>
          <a:bodyPr>
            <a:normAutofit fontScale="92500" lnSpcReduction="20000"/>
          </a:bodyPr>
          <a:lstStyle/>
          <a:p>
            <a:pPr marL="0" indent="0" fontAlgn="base">
              <a:buNone/>
            </a:pPr>
            <a:r>
              <a:rPr lang="fr-FR" dirty="0"/>
              <a:t>Le but : une Nation unie et soudée avec « Un patriotisme ouvert et vivant »</a:t>
            </a:r>
          </a:p>
          <a:p>
            <a:pPr fontAlgn="base"/>
            <a:r>
              <a:rPr lang="fr-FR" dirty="0"/>
              <a:t>Pour ce faire, les Assises dont le garant sera le général Thierry Burkhard (ancien chef d’état-major des Armées) se déclineront en quatre sessions de travail d’ici novembre, qui aboutiront à des propositions présentées lors du 11 novembre.</a:t>
            </a:r>
          </a:p>
          <a:p>
            <a:pPr fontAlgn="base"/>
            <a:r>
              <a:rPr lang="fr-FR" dirty="0"/>
              <a:t>Celles-ci permettront de répondre aux mutations du monde combattant à trois niveaux distincts mais complémentaires. </a:t>
            </a:r>
          </a:p>
          <a:p>
            <a:pPr marL="0" indent="0">
              <a:buNone/>
            </a:pPr>
            <a:endParaRPr dirty="0"/>
          </a:p>
        </p:txBody>
      </p:sp>
    </p:spTree>
    <p:extLst>
      <p:ext uri="{BB962C8B-B14F-4D97-AF65-F5344CB8AC3E}">
        <p14:creationId xmlns:p14="http://schemas.microsoft.com/office/powerpoint/2010/main" val="11158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685</Words>
  <Application>Microsoft Office PowerPoint</Application>
  <PresentationFormat>Affichage à l'écran (4:3)</PresentationFormat>
  <Paragraphs>70</Paragraphs>
  <Slides>16</Slides>
  <Notes>1</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Lucida Handwriting</vt:lpstr>
      <vt:lpstr>SheerBeauty</vt:lpstr>
      <vt:lpstr>Office Theme</vt:lpstr>
      <vt:lpstr>Assises du monde combattant</vt:lpstr>
      <vt:lpstr>Discours du 13 avril 2026</vt:lpstr>
      <vt:lpstr>Diagnostic : mutations</vt:lpstr>
      <vt:lpstr>Changement doctrinal</vt:lpstr>
      <vt:lpstr>Changement doctrinal</vt:lpstr>
      <vt:lpstr>Axes stratégiques</vt:lpstr>
      <vt:lpstr>Axes stratégiques</vt:lpstr>
      <vt:lpstr>Patriotisme agissant</vt:lpstr>
      <vt:lpstr>Patriotisme agissant</vt:lpstr>
      <vt:lpstr>Méthode : les Assises</vt:lpstr>
      <vt:lpstr>Méthode : les Assises</vt:lpstr>
      <vt:lpstr>Méthode : les Assises</vt:lpstr>
      <vt:lpstr>Méthode : les Assises</vt:lpstr>
      <vt:lpstr>Finalité</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Jean-Pierre</dc:creator>
  <cp:keywords/>
  <dc:description>generated using python-pptx</dc:description>
  <cp:lastModifiedBy>jean-pierre pakula</cp:lastModifiedBy>
  <cp:revision>5</cp:revision>
  <dcterms:created xsi:type="dcterms:W3CDTF">2013-01-27T09:14:16Z</dcterms:created>
  <dcterms:modified xsi:type="dcterms:W3CDTF">2026-04-29T14:10:20Z</dcterms:modified>
  <cp:category/>
</cp:coreProperties>
</file>